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25" r:id="rId19"/>
    <p:sldId id="326" r:id="rId20"/>
    <p:sldId id="327" r:id="rId21"/>
    <p:sldId id="328" r:id="rId22"/>
    <p:sldId id="277" r:id="rId23"/>
    <p:sldId id="278" r:id="rId24"/>
    <p:sldId id="279" r:id="rId25"/>
    <p:sldId id="280" r:id="rId26"/>
    <p:sldId id="281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38" r:id="rId48"/>
    <p:sldId id="339" r:id="rId49"/>
    <p:sldId id="340" r:id="rId50"/>
    <p:sldId id="341" r:id="rId51"/>
    <p:sldId id="342" r:id="rId52"/>
    <p:sldId id="307" r:id="rId53"/>
    <p:sldId id="343" r:id="rId54"/>
    <p:sldId id="344" r:id="rId55"/>
    <p:sldId id="345" r:id="rId56"/>
    <p:sldId id="346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24" r:id="rId7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88B3"/>
    <a:srgbClr val="BE004C"/>
    <a:srgbClr val="CCE4BB"/>
    <a:srgbClr val="69BB2D"/>
    <a:srgbClr val="A0CBD1"/>
    <a:srgbClr val="5B3163"/>
    <a:srgbClr val="45A1AC"/>
    <a:srgbClr val="533F7A"/>
    <a:srgbClr val="FF6600"/>
    <a:srgbClr val="015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0" autoAdjust="0"/>
    <p:restoredTop sz="93640" autoAdjust="0"/>
  </p:normalViewPr>
  <p:slideViewPr>
    <p:cSldViewPr snapToGrid="0">
      <p:cViewPr varScale="1">
        <p:scale>
          <a:sx n="138" d="100"/>
          <a:sy n="138" d="100"/>
        </p:scale>
        <p:origin x="-2312" y="-104"/>
      </p:cViewPr>
      <p:guideLst>
        <p:guide orient="horz" pos="2160"/>
        <p:guide pos="36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B7851-FA3F-1543-9FAB-DCD902E6CB3B}" type="datetimeFigureOut">
              <a:rPr lang="en-US" smtClean="0"/>
              <a:t>2/29/16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3212C-D7EE-654D-94D3-6D73D68942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8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12C-D7EE-654D-94D3-6D73D68942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2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1A2C89-8AA5-6348-B1BC-D658AA430FBF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88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solidFill>
                <a:srgbClr val="000000"/>
              </a:solidFill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 userDrawn="1"/>
        </p:nvSpPr>
        <p:spPr bwMode="auto">
          <a:xfrm>
            <a:off x="5723467" y="274638"/>
            <a:ext cx="3043238" cy="67710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900" dirty="0"/>
              <a:t>PowerPoint</a:t>
            </a:r>
            <a:r>
              <a:rPr lang="en-US" sz="1900" baseline="30000" dirty="0"/>
              <a:t>®</a:t>
            </a:r>
            <a:r>
              <a:rPr lang="en-US" sz="1900" dirty="0"/>
              <a:t> Lecture </a:t>
            </a:r>
            <a:r>
              <a:rPr lang="en-US" sz="1900" dirty="0" smtClean="0"/>
              <a:t>Presentation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5723467" y="2741613"/>
            <a:ext cx="1670050" cy="5048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  <a:buClr>
                <a:srgbClr val="669900"/>
              </a:buClr>
              <a:buFont typeface="Wingdings" charset="0"/>
              <a:buNone/>
            </a:pPr>
            <a:r>
              <a:rPr lang="en-US" sz="1800" b="1" dirty="0"/>
              <a:t>C H A P T E R</a:t>
            </a:r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611112"/>
            <a:ext cx="914400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900" dirty="0"/>
              <a:t>© </a:t>
            </a:r>
            <a:r>
              <a:rPr lang="en-US" sz="900" dirty="0" smtClean="0"/>
              <a:t>2017 </a:t>
            </a:r>
            <a:r>
              <a:rPr lang="en-US" sz="900" dirty="0"/>
              <a:t>Pearson Education, Inc.</a:t>
            </a:r>
          </a:p>
        </p:txBody>
      </p:sp>
      <p:sp>
        <p:nvSpPr>
          <p:cNvPr id="3084" name="Rectangle 12"/>
          <p:cNvSpPr>
            <a:spLocks noChangeArrowheads="1"/>
          </p:cNvSpPr>
          <p:nvPr userDrawn="1"/>
        </p:nvSpPr>
        <p:spPr bwMode="auto">
          <a:xfrm>
            <a:off x="5730875" y="4011613"/>
            <a:ext cx="2895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3200" dirty="0">
              <a:solidFill>
                <a:srgbClr val="00ACF7"/>
              </a:solidFill>
            </a:endParaRPr>
          </a:p>
        </p:txBody>
      </p:sp>
      <p:pic>
        <p:nvPicPr>
          <p:cNvPr id="2" name="Picture 1" descr="STAN9804_06_mrkt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82283" cy="6867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rgbClr val="BE004C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rgbClr val="BE004C"/>
              </a:buClr>
              <a:defRPr/>
            </a:lvl2pPr>
            <a:lvl3pPr>
              <a:lnSpc>
                <a:spcPct val="100000"/>
              </a:lnSpc>
              <a:buClr>
                <a:srgbClr val="BE004C"/>
              </a:buClr>
              <a:defRPr/>
            </a:lvl3pPr>
            <a:lvl4pPr>
              <a:lnSpc>
                <a:spcPct val="100000"/>
              </a:lnSpc>
              <a:buClr>
                <a:srgbClr val="BE004C"/>
              </a:buClr>
              <a:defRPr/>
            </a:lvl4pPr>
            <a:lvl5pPr>
              <a:lnSpc>
                <a:spcPct val="100000"/>
              </a:lnSpc>
              <a:buClr>
                <a:srgbClr val="BE004C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625" y="1554094"/>
            <a:ext cx="8537575" cy="4770505"/>
          </a:xfrm>
        </p:spPr>
        <p:txBody>
          <a:bodyPr/>
          <a:lstStyle>
            <a:lvl1pPr>
              <a:buClr>
                <a:srgbClr val="BE004C"/>
              </a:buClr>
              <a:defRPr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/>
            </a:lvl3pPr>
            <a:lvl4pPr>
              <a:buClr>
                <a:srgbClr val="BE004C"/>
              </a:buClr>
              <a:defRPr/>
            </a:lvl4pPr>
            <a:lvl5pPr>
              <a:buClr>
                <a:srgbClr val="BE004C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5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068388"/>
            <a:ext cx="4192588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8388"/>
            <a:ext cx="4192587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3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545214"/>
            <a:ext cx="4192588" cy="4779385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45336"/>
            <a:ext cx="4192587" cy="47823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2575" y="90488"/>
            <a:ext cx="8861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1625" y="1068388"/>
            <a:ext cx="853757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2"/>
          <p:cNvSpPr>
            <a:spLocks/>
          </p:cNvSpPr>
          <p:nvPr userDrawn="1"/>
        </p:nvSpPr>
        <p:spPr bwMode="auto">
          <a:xfrm>
            <a:off x="0" y="0"/>
            <a:ext cx="9153144" cy="152400"/>
          </a:xfrm>
          <a:prstGeom prst="rect">
            <a:avLst/>
          </a:prstGeom>
          <a:solidFill>
            <a:srgbClr val="A188B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3200" dirty="0"/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gray">
          <a:xfrm>
            <a:off x="87313" y="6611112"/>
            <a:ext cx="53990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GB" sz="900" dirty="0">
                <a:cs typeface="Arial" charset="0"/>
              </a:rPr>
              <a:t>© </a:t>
            </a:r>
            <a:r>
              <a:rPr lang="en-GB" sz="900" dirty="0" smtClean="0">
                <a:cs typeface="Arial" charset="0"/>
              </a:rPr>
              <a:t>2017 </a:t>
            </a:r>
            <a:r>
              <a:rPr lang="en-GB" sz="900" dirty="0">
                <a:cs typeface="Arial" charset="0"/>
              </a:rPr>
              <a:t>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4" r:id="rId5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BE004C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4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5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7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8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1842" y="4011613"/>
            <a:ext cx="3432158" cy="2246769"/>
          </a:xfrm>
          <a:prstGeom prst="rect">
            <a:avLst/>
          </a:prstGeom>
          <a:noFill/>
          <a:ln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The Urinary System: Fluid and Electrolyte Balance</a:t>
            </a:r>
          </a:p>
        </p:txBody>
      </p:sp>
      <p:sp>
        <p:nvSpPr>
          <p:cNvPr id="2052" name="Rectangle 11"/>
          <p:cNvSpPr>
            <a:spLocks noChangeArrowheads="1"/>
          </p:cNvSpPr>
          <p:nvPr/>
        </p:nvSpPr>
        <p:spPr bwMode="auto">
          <a:xfrm>
            <a:off x="7334658" y="2212848"/>
            <a:ext cx="1524000" cy="88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6000" b="1" i="1" dirty="0" smtClean="0">
                <a:solidFill>
                  <a:srgbClr val="BE004C"/>
                </a:solidFill>
                <a:cs typeface="Arial" charset="0"/>
              </a:rPr>
              <a:t>19a</a:t>
            </a:r>
            <a:endParaRPr lang="en-US" sz="6000" i="1" dirty="0">
              <a:solidFill>
                <a:srgbClr val="BE004C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 Balance</a:t>
            </a:r>
            <a:endParaRPr lang="en-US"/>
          </a:p>
        </p:txBody>
      </p:sp>
      <p:sp>
        <p:nvSpPr>
          <p:cNvPr id="22530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Water intake + metabolically produced = water output + water used</a:t>
            </a:r>
          </a:p>
          <a:p>
            <a:r>
              <a:rPr lang="en-US" dirty="0" smtClean="0"/>
              <a:t>Intake</a:t>
            </a:r>
          </a:p>
          <a:p>
            <a:pPr lvl="1"/>
            <a:r>
              <a:rPr lang="en-US" dirty="0" smtClean="0"/>
              <a:t>Gastrointestinal tract</a:t>
            </a:r>
          </a:p>
          <a:p>
            <a:pPr lvl="1"/>
            <a:r>
              <a:rPr lang="en-US" dirty="0" smtClean="0"/>
              <a:t>Metabolism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Insensible loss</a:t>
            </a:r>
          </a:p>
          <a:p>
            <a:pPr lvl="1"/>
            <a:r>
              <a:rPr lang="en-US" dirty="0" smtClean="0"/>
              <a:t>Sweating</a:t>
            </a:r>
          </a:p>
          <a:p>
            <a:pPr lvl="1"/>
            <a:r>
              <a:rPr lang="en-US" dirty="0" smtClean="0"/>
              <a:t>Gastrointestinal tract</a:t>
            </a:r>
          </a:p>
          <a:p>
            <a:pPr lvl="1"/>
            <a:r>
              <a:rPr lang="en-US" dirty="0" smtClean="0"/>
              <a:t>Kidneys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4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 Balance</a:t>
            </a:r>
            <a:endParaRPr lang="en-US"/>
          </a:p>
        </p:txBody>
      </p:sp>
      <p:sp>
        <p:nvSpPr>
          <p:cNvPr id="24578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Normovolemia</a:t>
            </a:r>
            <a:r>
              <a:rPr lang="en-US" dirty="0" smtClean="0"/>
              <a:t> = normal blood volume</a:t>
            </a:r>
          </a:p>
          <a:p>
            <a:r>
              <a:rPr lang="en-US" dirty="0" smtClean="0"/>
              <a:t>Hypervolemia = high blood volume due to positive water balance</a:t>
            </a:r>
          </a:p>
          <a:p>
            <a:r>
              <a:rPr lang="en-US" dirty="0" err="1" smtClean="0"/>
              <a:t>Hypovolemia</a:t>
            </a:r>
            <a:r>
              <a:rPr lang="en-US" dirty="0" smtClean="0"/>
              <a:t> = low blood volume due to negative water 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4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9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19.3  Factors affecting water balance.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32" name="Picture 31" descr="figure_19_03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8"/>
          <a:stretch/>
        </p:blipFill>
        <p:spPr>
          <a:xfrm>
            <a:off x="271272" y="1850136"/>
            <a:ext cx="8601456" cy="298221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34726" y="2069307"/>
            <a:ext cx="75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Ingestion</a:t>
            </a:r>
          </a:p>
          <a:p>
            <a:pPr algn="ctr"/>
            <a:r>
              <a:rPr lang="en-US" sz="1000" b="1" dirty="0"/>
              <a:t>2.2 L/day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128799" y="1916907"/>
            <a:ext cx="8973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Cellular</a:t>
            </a:r>
          </a:p>
          <a:p>
            <a:pPr algn="l"/>
            <a:r>
              <a:rPr lang="en-US" sz="1000" b="1" dirty="0"/>
              <a:t>metabolism</a:t>
            </a:r>
          </a:p>
          <a:p>
            <a:pPr algn="l"/>
            <a:r>
              <a:rPr lang="en-US" sz="1000" b="1" dirty="0"/>
              <a:t>0.3 L/day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7426" y="2948782"/>
            <a:ext cx="76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Digestive</a:t>
            </a:r>
          </a:p>
          <a:p>
            <a:pPr algn="l"/>
            <a:r>
              <a:rPr lang="en-US" sz="1000" b="1" dirty="0"/>
              <a:t>tract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09476" y="2859882"/>
            <a:ext cx="8685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Absorption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69801" y="3294857"/>
            <a:ext cx="7690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Secretion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1551" y="3821907"/>
            <a:ext cx="76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Excretion</a:t>
            </a:r>
          </a:p>
          <a:p>
            <a:pPr algn="ctr"/>
            <a:r>
              <a:rPr lang="en-US" sz="1000" b="1" dirty="0"/>
              <a:t>0.1 L/day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6326" y="4517232"/>
            <a:ext cx="548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Feces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79451" y="4517232"/>
            <a:ext cx="1724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Insensible loss, sweating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25526" y="3831432"/>
            <a:ext cx="961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Other losses</a:t>
            </a:r>
          </a:p>
          <a:p>
            <a:pPr algn="ctr"/>
            <a:r>
              <a:rPr lang="en-US" sz="1000" b="1" dirty="0"/>
              <a:t>0.9 L/day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31502" y="2958307"/>
            <a:ext cx="1194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Total body water</a:t>
            </a:r>
          </a:p>
          <a:p>
            <a:pPr algn="ctr"/>
            <a:r>
              <a:rPr lang="en-US" sz="1000" b="1" dirty="0"/>
              <a:t>42 L/day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616084" y="2751932"/>
            <a:ext cx="73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Filtration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01319" y="3018632"/>
            <a:ext cx="7690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Secretion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83455" y="3298032"/>
            <a:ext cx="1011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Reabsorption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964046" y="2951957"/>
            <a:ext cx="653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Renal</a:t>
            </a:r>
          </a:p>
          <a:p>
            <a:pPr algn="l"/>
            <a:r>
              <a:rPr lang="en-US" sz="1000" b="1" dirty="0"/>
              <a:t>tubules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91021" y="3818732"/>
            <a:ext cx="76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Excretion</a:t>
            </a:r>
          </a:p>
          <a:p>
            <a:pPr algn="ctr"/>
            <a:r>
              <a:rPr lang="en-US" sz="1000" b="1" dirty="0"/>
              <a:t>1.5 L/day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970396" y="4517232"/>
            <a:ext cx="512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Urine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78471" y="3793332"/>
            <a:ext cx="12979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latin typeface="Arial Black"/>
                <a:cs typeface="Arial Black"/>
              </a:rPr>
              <a:t>Water outputs =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45171" y="4018757"/>
            <a:ext cx="769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0.1  L/day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34046" y="4206082"/>
            <a:ext cx="879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+ 0.9  L/day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237221" y="4396582"/>
            <a:ext cx="8796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+ 1.5  L/day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02296" y="4590257"/>
            <a:ext cx="915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/>
              <a:t> = 2.5  L/day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75296" y="1989932"/>
            <a:ext cx="11981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latin typeface="Arial Black"/>
                <a:cs typeface="Arial Black"/>
              </a:rPr>
              <a:t>Water inputs =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56213" y="2221707"/>
            <a:ext cx="2123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2.2 L/day + 0.3 L/day = 2.5 L/day</a:t>
            </a:r>
          </a:p>
        </p:txBody>
      </p:sp>
    </p:spTree>
    <p:extLst>
      <p:ext uri="{BB962C8B-B14F-4D97-AF65-F5344CB8AC3E}">
        <p14:creationId xmlns:p14="http://schemas.microsoft.com/office/powerpoint/2010/main" val="4124065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Osmolarity and the Movement of Water</a:t>
            </a:r>
            <a:endParaRPr lang="en-US"/>
          </a:p>
        </p:txBody>
      </p:sp>
      <p:sp>
        <p:nvSpPr>
          <p:cNvPr id="28674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Osmosis</a:t>
            </a:r>
          </a:p>
          <a:p>
            <a:pPr lvl="1"/>
            <a:r>
              <a:rPr lang="en-US" dirty="0" smtClean="0"/>
              <a:t>Water diffuses down the concentration gradient</a:t>
            </a:r>
          </a:p>
          <a:p>
            <a:pPr lvl="1"/>
            <a:r>
              <a:rPr lang="en-US" dirty="0" smtClean="0"/>
              <a:t>Water moves from area of low solute concentration to area of high solute concentration</a:t>
            </a:r>
          </a:p>
          <a:p>
            <a:pPr lvl="1"/>
            <a:r>
              <a:rPr lang="en-US" dirty="0" smtClean="0"/>
              <a:t>Water reabsorption follows solute reabsorption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046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Osmolarity and the Movement of Water</a:t>
            </a:r>
            <a:endParaRPr lang="en-US"/>
          </a:p>
        </p:txBody>
      </p:sp>
      <p:sp>
        <p:nvSpPr>
          <p:cNvPr id="15372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Osmolarity of body fluids = 300 </a:t>
            </a:r>
            <a:r>
              <a:rPr lang="en-US" dirty="0" err="1" smtClean="0"/>
              <a:t>mOsm</a:t>
            </a:r>
            <a:r>
              <a:rPr lang="en-US" dirty="0"/>
              <a:t> </a:t>
            </a:r>
            <a:r>
              <a:rPr lang="en-US" dirty="0" smtClean="0"/>
              <a:t>(300 </a:t>
            </a:r>
            <a:r>
              <a:rPr lang="en-US" dirty="0" err="1" smtClean="0"/>
              <a:t>milliosmoles</a:t>
            </a:r>
            <a:r>
              <a:rPr lang="en-US" dirty="0" smtClean="0"/>
              <a:t> of solute per liter of plasma)</a:t>
            </a:r>
          </a:p>
          <a:p>
            <a:r>
              <a:rPr lang="en-US" dirty="0" smtClean="0"/>
              <a:t>No osmotic force for water to move between fluid compartments</a:t>
            </a:r>
          </a:p>
          <a:p>
            <a:r>
              <a:rPr lang="en-US" dirty="0" smtClean="0"/>
              <a:t>Kidneys compensate for changes in osmolarity of extracellular fluid by regulating water reabsorption</a:t>
            </a:r>
          </a:p>
          <a:p>
            <a:r>
              <a:rPr lang="en-US" dirty="0" smtClean="0"/>
              <a:t>Water reabsorption is a passive process</a:t>
            </a:r>
          </a:p>
          <a:p>
            <a:pPr lvl="1"/>
            <a:r>
              <a:rPr lang="en-US" dirty="0" smtClean="0"/>
              <a:t>Based on osmotic gradient</a:t>
            </a:r>
          </a:p>
        </p:txBody>
      </p:sp>
    </p:spTree>
    <p:extLst>
      <p:ext uri="{BB962C8B-B14F-4D97-AF65-F5344CB8AC3E}">
        <p14:creationId xmlns:p14="http://schemas.microsoft.com/office/powerpoint/2010/main" val="4064944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Osmolarity and the Movement of Water</a:t>
            </a:r>
            <a:endParaRPr lang="en-US"/>
          </a:p>
        </p:txBody>
      </p:sp>
      <p:sp>
        <p:nvSpPr>
          <p:cNvPr id="32770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Water reabsorption</a:t>
            </a:r>
          </a:p>
          <a:p>
            <a:pPr lvl="1"/>
            <a:r>
              <a:rPr lang="en-US" smtClean="0"/>
              <a:t>Proximal tubules</a:t>
            </a:r>
          </a:p>
          <a:p>
            <a:pPr lvl="2"/>
            <a:r>
              <a:rPr lang="en-US" smtClean="0"/>
              <a:t>70% of filtered water is reabsorbed</a:t>
            </a:r>
          </a:p>
          <a:p>
            <a:pPr lvl="2"/>
            <a:r>
              <a:rPr lang="en-US" smtClean="0"/>
              <a:t>Not regulated</a:t>
            </a:r>
          </a:p>
          <a:p>
            <a:pPr lvl="1"/>
            <a:r>
              <a:rPr lang="en-US" smtClean="0"/>
              <a:t>Distal tubules and collecting ducts</a:t>
            </a:r>
          </a:p>
          <a:p>
            <a:pPr lvl="2"/>
            <a:r>
              <a:rPr lang="en-US" smtClean="0"/>
              <a:t>Most remaining water is reabsorbed</a:t>
            </a:r>
          </a:p>
          <a:p>
            <a:pPr lvl="2"/>
            <a:r>
              <a:rPr lang="en-US" smtClean="0"/>
              <a:t>Regulated by ADH (vasopressin)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62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Water Reabsorption in the Proximal Tubule</a:t>
            </a:r>
            <a:endParaRPr lang="en-US"/>
          </a:p>
        </p:txBody>
      </p:sp>
      <p:sp>
        <p:nvSpPr>
          <p:cNvPr id="34818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Water reabsorption follows solute reabsorption</a:t>
            </a:r>
          </a:p>
          <a:p>
            <a:r>
              <a:rPr lang="en-US" dirty="0" smtClean="0"/>
              <a:t>Primary solute = sodium</a:t>
            </a:r>
          </a:p>
          <a:p>
            <a:r>
              <a:rPr lang="en-US" dirty="0" smtClean="0"/>
              <a:t>Na</a:t>
            </a:r>
            <a:r>
              <a:rPr lang="en-US" baseline="30000" dirty="0" smtClean="0"/>
              <a:t>+</a:t>
            </a:r>
            <a:r>
              <a:rPr lang="en-US" dirty="0" smtClean="0"/>
              <a:t> is actively transported across the </a:t>
            </a:r>
            <a:r>
              <a:rPr lang="en-US" dirty="0" err="1" smtClean="0"/>
              <a:t>basolateral</a:t>
            </a:r>
            <a:r>
              <a:rPr lang="en-US" dirty="0" smtClean="0"/>
              <a:t> membrane; establishes an osmotic gradient for water reabsorption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3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9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19.4  Mechanism of sodium reabsorption in the proximal tubule.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26" name="Picture 25" descr="figure_19_04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8"/>
          <a:stretch/>
        </p:blipFill>
        <p:spPr>
          <a:xfrm>
            <a:off x="271272" y="483443"/>
            <a:ext cx="8601456" cy="5859084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>
            <a:off x="2108200" y="1554815"/>
            <a:ext cx="584200" cy="539750"/>
          </a:xfrm>
          <a:custGeom>
            <a:avLst/>
            <a:gdLst>
              <a:gd name="connsiteX0" fmla="*/ 0 w 584200"/>
              <a:gd name="connsiteY0" fmla="*/ 0 h 539750"/>
              <a:gd name="connsiteX1" fmla="*/ 584200 w 584200"/>
              <a:gd name="connsiteY1" fmla="*/ 539750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4200" h="539750">
                <a:moveTo>
                  <a:pt x="0" y="0"/>
                </a:moveTo>
                <a:lnTo>
                  <a:pt x="584200" y="539750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4054475" y="1554815"/>
            <a:ext cx="107950" cy="593725"/>
          </a:xfrm>
          <a:custGeom>
            <a:avLst/>
            <a:gdLst>
              <a:gd name="connsiteX0" fmla="*/ 0 w 107950"/>
              <a:gd name="connsiteY0" fmla="*/ 0 h 593725"/>
              <a:gd name="connsiteX1" fmla="*/ 107950 w 107950"/>
              <a:gd name="connsiteY1" fmla="*/ 593725 h 59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950" h="593725">
                <a:moveTo>
                  <a:pt x="0" y="0"/>
                </a:moveTo>
                <a:lnTo>
                  <a:pt x="107950" y="593725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803900" y="1557990"/>
            <a:ext cx="3175" cy="425450"/>
          </a:xfrm>
          <a:custGeom>
            <a:avLst/>
            <a:gdLst>
              <a:gd name="connsiteX0" fmla="*/ 0 w 3175"/>
              <a:gd name="connsiteY0" fmla="*/ 0 h 425450"/>
              <a:gd name="connsiteX1" fmla="*/ 3175 w 3175"/>
              <a:gd name="connsiteY1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" h="425450">
                <a:moveTo>
                  <a:pt x="0" y="0"/>
                </a:moveTo>
                <a:cubicBezTo>
                  <a:pt x="1058" y="141817"/>
                  <a:pt x="2117" y="283633"/>
                  <a:pt x="3175" y="425450"/>
                </a:cubicBez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384925" y="802340"/>
            <a:ext cx="241300" cy="1320800"/>
          </a:xfrm>
          <a:custGeom>
            <a:avLst/>
            <a:gdLst>
              <a:gd name="connsiteX0" fmla="*/ 241300 w 241300"/>
              <a:gd name="connsiteY0" fmla="*/ 0 h 1320800"/>
              <a:gd name="connsiteX1" fmla="*/ 0 w 241300"/>
              <a:gd name="connsiteY1" fmla="*/ 13208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300" h="1320800">
                <a:moveTo>
                  <a:pt x="241300" y="0"/>
                </a:moveTo>
                <a:lnTo>
                  <a:pt x="0" y="1320800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6934200" y="1561165"/>
            <a:ext cx="501650" cy="488950"/>
          </a:xfrm>
          <a:custGeom>
            <a:avLst/>
            <a:gdLst>
              <a:gd name="connsiteX0" fmla="*/ 0 w 501650"/>
              <a:gd name="connsiteY0" fmla="*/ 488950 h 488950"/>
              <a:gd name="connsiteX1" fmla="*/ 501650 w 501650"/>
              <a:gd name="connsiteY1" fmla="*/ 0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1650" h="488950">
                <a:moveTo>
                  <a:pt x="0" y="488950"/>
                </a:moveTo>
                <a:lnTo>
                  <a:pt x="501650" y="0"/>
                </a:lnTo>
              </a:path>
            </a:pathLst>
          </a:custGeom>
          <a:ln w="28575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45441" y="876339"/>
            <a:ext cx="1527246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Apical</a:t>
            </a:r>
          </a:p>
          <a:p>
            <a:pPr algn="l"/>
            <a:r>
              <a:rPr lang="en-US" sz="2070" b="1" dirty="0"/>
              <a:t>membrane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80591" y="863639"/>
            <a:ext cx="1851809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Renal tubule</a:t>
            </a:r>
          </a:p>
          <a:p>
            <a:pPr algn="l"/>
            <a:r>
              <a:rPr lang="en-US" sz="2070" b="1" dirty="0"/>
              <a:t>epithelial cell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91941" y="885864"/>
            <a:ext cx="1615905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Basolateral</a:t>
            </a:r>
          </a:p>
          <a:p>
            <a:pPr algn="l"/>
            <a:r>
              <a:rPr lang="en-US" sz="2070" b="1" dirty="0"/>
              <a:t>membrane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85816" y="882689"/>
            <a:ext cx="2102360" cy="72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Capillary</a:t>
            </a:r>
          </a:p>
          <a:p>
            <a:pPr algn="l"/>
            <a:r>
              <a:rPr lang="en-US" sz="2070" b="1" dirty="0"/>
              <a:t>endothelial cell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38041" y="425489"/>
            <a:ext cx="2219923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Peritubular ﬂuid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60516" y="2044739"/>
            <a:ext cx="1120820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Plasma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7068" y="2045028"/>
            <a:ext cx="177222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Tubular ﬂuid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96571" y="3468362"/>
            <a:ext cx="62735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Na</a:t>
            </a:r>
            <a:r>
              <a:rPr lang="en-US" sz="2070" b="1" baseline="30000" dirty="0"/>
              <a:t>+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49487" y="3687336"/>
            <a:ext cx="62735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Na</a:t>
            </a:r>
            <a:r>
              <a:rPr lang="en-US" sz="2070" b="1" baseline="30000" dirty="0"/>
              <a:t>+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69560" y="3687337"/>
            <a:ext cx="627354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Na</a:t>
            </a:r>
            <a:r>
              <a:rPr lang="en-US" sz="2070" b="1" baseline="30000" dirty="0"/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96046" y="4004851"/>
            <a:ext cx="479719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 smtClean="0"/>
              <a:t>K</a:t>
            </a:r>
            <a:r>
              <a:rPr lang="en-US" sz="2070" b="1" baseline="30000" dirty="0" smtClean="0"/>
              <a:t>+</a:t>
            </a:r>
            <a:endParaRPr lang="en-US" sz="2070" b="1" baseline="30000" dirty="0"/>
          </a:p>
        </p:txBody>
      </p:sp>
      <p:sp>
        <p:nvSpPr>
          <p:cNvPr id="43" name="TextBox 42"/>
          <p:cNvSpPr txBox="1"/>
          <p:nvPr/>
        </p:nvSpPr>
        <p:spPr>
          <a:xfrm>
            <a:off x="972556" y="3774925"/>
            <a:ext cx="1232107" cy="410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70" b="1" dirty="0"/>
              <a:t>Glucose</a:t>
            </a:r>
            <a:endParaRPr lang="en-US" sz="2070" b="1" baseline="30000" dirty="0"/>
          </a:p>
        </p:txBody>
      </p:sp>
    </p:spTree>
    <p:extLst>
      <p:ext uri="{BB962C8B-B14F-4D97-AF65-F5344CB8AC3E}">
        <p14:creationId xmlns:p14="http://schemas.microsoft.com/office/powerpoint/2010/main" val="156409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05_unlabeled_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"/>
          <a:stretch/>
        </p:blipFill>
        <p:spPr>
          <a:xfrm>
            <a:off x="1498600" y="415335"/>
            <a:ext cx="5831738" cy="6140517"/>
          </a:xfrm>
          <a:prstGeom prst="rect">
            <a:avLst/>
          </a:prstGeom>
        </p:spPr>
      </p:pic>
      <p:sp>
        <p:nvSpPr>
          <p:cNvPr id="7" name="Rectangle 89"/>
          <p:cNvSpPr>
            <a:spLocks noChangeArrowheads="1"/>
          </p:cNvSpPr>
          <p:nvPr/>
        </p:nvSpPr>
        <p:spPr bwMode="auto">
          <a:xfrm>
            <a:off x="2443316" y="671972"/>
            <a:ext cx="1095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Apical</a:t>
            </a:r>
          </a:p>
          <a:p>
            <a:pPr algn="l"/>
            <a:r>
              <a:rPr lang="en-US" sz="1400" b="1" dirty="0"/>
              <a:t>membrane</a:t>
            </a:r>
          </a:p>
        </p:txBody>
      </p:sp>
      <p:sp>
        <p:nvSpPr>
          <p:cNvPr id="8" name="Rectangle 90"/>
          <p:cNvSpPr>
            <a:spLocks noChangeArrowheads="1"/>
          </p:cNvSpPr>
          <p:nvPr/>
        </p:nvSpPr>
        <p:spPr bwMode="auto">
          <a:xfrm>
            <a:off x="3645421" y="652783"/>
            <a:ext cx="96286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Tubule</a:t>
            </a:r>
          </a:p>
          <a:p>
            <a:pPr algn="l"/>
            <a:r>
              <a:rPr lang="en-US" sz="1400" b="1" dirty="0"/>
              <a:t>epithelial</a:t>
            </a:r>
          </a:p>
          <a:p>
            <a:pPr algn="l"/>
            <a:r>
              <a:rPr lang="en-US" sz="1400" b="1" dirty="0"/>
              <a:t>cell</a:t>
            </a:r>
          </a:p>
        </p:txBody>
      </p:sp>
      <p:sp>
        <p:nvSpPr>
          <p:cNvPr id="9" name="Rectangle 91"/>
          <p:cNvSpPr>
            <a:spLocks noChangeArrowheads="1"/>
          </p:cNvSpPr>
          <p:nvPr/>
        </p:nvSpPr>
        <p:spPr bwMode="auto">
          <a:xfrm>
            <a:off x="4572000" y="665352"/>
            <a:ext cx="11526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Basolateral</a:t>
            </a:r>
          </a:p>
          <a:p>
            <a:pPr algn="l"/>
            <a:r>
              <a:rPr lang="en-US" sz="1400" b="1" dirty="0"/>
              <a:t>membrane</a:t>
            </a:r>
          </a:p>
        </p:txBody>
      </p:sp>
      <p:sp>
        <p:nvSpPr>
          <p:cNvPr id="10" name="Rectangle 92"/>
          <p:cNvSpPr>
            <a:spLocks noChangeArrowheads="1"/>
          </p:cNvSpPr>
          <p:nvPr/>
        </p:nvSpPr>
        <p:spPr bwMode="auto">
          <a:xfrm>
            <a:off x="5009903" y="374803"/>
            <a:ext cx="15478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Peritubular ﬂuid</a:t>
            </a:r>
          </a:p>
        </p:txBody>
      </p:sp>
      <p:sp>
        <p:nvSpPr>
          <p:cNvPr id="11" name="Rectangle 93"/>
          <p:cNvSpPr>
            <a:spLocks noChangeArrowheads="1"/>
          </p:cNvSpPr>
          <p:nvPr/>
        </p:nvSpPr>
        <p:spPr bwMode="auto">
          <a:xfrm>
            <a:off x="5851086" y="662177"/>
            <a:ext cx="14816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Capillary</a:t>
            </a:r>
          </a:p>
          <a:p>
            <a:pPr algn="l"/>
            <a:r>
              <a:rPr lang="en-US" sz="1400" b="1" dirty="0"/>
              <a:t>endothelial cell</a:t>
            </a:r>
          </a:p>
        </p:txBody>
      </p:sp>
      <p:sp>
        <p:nvSpPr>
          <p:cNvPr id="12" name="Rectangle 94"/>
          <p:cNvSpPr>
            <a:spLocks noChangeArrowheads="1"/>
          </p:cNvSpPr>
          <p:nvPr/>
        </p:nvSpPr>
        <p:spPr bwMode="auto">
          <a:xfrm>
            <a:off x="1601181" y="1437749"/>
            <a:ext cx="1260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Tubular ﬂuid</a:t>
            </a:r>
          </a:p>
        </p:txBody>
      </p:sp>
      <p:sp>
        <p:nvSpPr>
          <p:cNvPr id="13" name="Rectangle 95"/>
          <p:cNvSpPr>
            <a:spLocks noChangeArrowheads="1"/>
          </p:cNvSpPr>
          <p:nvPr/>
        </p:nvSpPr>
        <p:spPr bwMode="auto">
          <a:xfrm>
            <a:off x="6354975" y="1441443"/>
            <a:ext cx="806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Plasma</a:t>
            </a:r>
          </a:p>
        </p:txBody>
      </p:sp>
      <p:sp>
        <p:nvSpPr>
          <p:cNvPr id="14" name="Rectangle 97"/>
          <p:cNvSpPr>
            <a:spLocks noChangeArrowheads="1"/>
          </p:cNvSpPr>
          <p:nvPr/>
        </p:nvSpPr>
        <p:spPr bwMode="auto">
          <a:xfrm>
            <a:off x="5047562" y="2078916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X</a:t>
            </a:r>
          </a:p>
        </p:txBody>
      </p:sp>
      <p:sp>
        <p:nvSpPr>
          <p:cNvPr id="15" name="Rectangle 98"/>
          <p:cNvSpPr>
            <a:spLocks noChangeArrowheads="1"/>
          </p:cNvSpPr>
          <p:nvPr/>
        </p:nvSpPr>
        <p:spPr bwMode="auto">
          <a:xfrm>
            <a:off x="6620088" y="2085677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X</a:t>
            </a:r>
          </a:p>
        </p:txBody>
      </p:sp>
      <p:sp>
        <p:nvSpPr>
          <p:cNvPr id="16" name="Rectangle 99"/>
          <p:cNvSpPr>
            <a:spLocks noChangeArrowheads="1"/>
          </p:cNvSpPr>
          <p:nvPr/>
        </p:nvSpPr>
        <p:spPr bwMode="auto">
          <a:xfrm>
            <a:off x="3835285" y="3190095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Y</a:t>
            </a:r>
          </a:p>
        </p:txBody>
      </p:sp>
      <p:sp>
        <p:nvSpPr>
          <p:cNvPr id="17" name="Rectangle 100"/>
          <p:cNvSpPr>
            <a:spLocks noChangeArrowheads="1"/>
          </p:cNvSpPr>
          <p:nvPr/>
        </p:nvSpPr>
        <p:spPr bwMode="auto">
          <a:xfrm>
            <a:off x="5012634" y="3163107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Y</a:t>
            </a:r>
          </a:p>
        </p:txBody>
      </p:sp>
      <p:sp>
        <p:nvSpPr>
          <p:cNvPr id="19" name="Rectangle 101"/>
          <p:cNvSpPr>
            <a:spLocks noChangeArrowheads="1"/>
          </p:cNvSpPr>
          <p:nvPr/>
        </p:nvSpPr>
        <p:spPr bwMode="auto">
          <a:xfrm>
            <a:off x="6596191" y="3163107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Y</a:t>
            </a:r>
          </a:p>
        </p:txBody>
      </p:sp>
      <p:sp>
        <p:nvSpPr>
          <p:cNvPr id="20" name="Rectangle 102"/>
          <p:cNvSpPr>
            <a:spLocks noChangeArrowheads="1"/>
          </p:cNvSpPr>
          <p:nvPr/>
        </p:nvSpPr>
        <p:spPr bwMode="auto">
          <a:xfrm>
            <a:off x="1531523" y="4219703"/>
            <a:ext cx="11624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Permeating</a:t>
            </a:r>
          </a:p>
          <a:p>
            <a:pPr algn="l"/>
            <a:r>
              <a:rPr lang="en-US" sz="1400" b="1" dirty="0"/>
              <a:t>solute</a:t>
            </a:r>
          </a:p>
        </p:txBody>
      </p:sp>
      <p:sp>
        <p:nvSpPr>
          <p:cNvPr id="21" name="Rectangle 103"/>
          <p:cNvSpPr>
            <a:spLocks noChangeArrowheads="1"/>
          </p:cNvSpPr>
          <p:nvPr/>
        </p:nvSpPr>
        <p:spPr bwMode="auto">
          <a:xfrm>
            <a:off x="6148504" y="4221616"/>
            <a:ext cx="11624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Permeating</a:t>
            </a:r>
          </a:p>
          <a:p>
            <a:pPr algn="l"/>
            <a:r>
              <a:rPr lang="en-US" sz="1400" b="1" dirty="0"/>
              <a:t>solute</a:t>
            </a:r>
          </a:p>
        </p:txBody>
      </p:sp>
      <p:sp>
        <p:nvSpPr>
          <p:cNvPr id="22" name="Rectangle 104"/>
          <p:cNvSpPr>
            <a:spLocks noChangeArrowheads="1"/>
          </p:cNvSpPr>
          <p:nvPr/>
        </p:nvSpPr>
        <p:spPr bwMode="auto">
          <a:xfrm>
            <a:off x="1416702" y="5044393"/>
            <a:ext cx="39918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390" b="0" dirty="0">
                <a:latin typeface="Arial Black"/>
                <a:cs typeface="Arial Black"/>
              </a:rPr>
              <a:t>Steps for water and urea reabsorption:</a:t>
            </a:r>
          </a:p>
        </p:txBody>
      </p:sp>
      <p:sp>
        <p:nvSpPr>
          <p:cNvPr id="23" name="Rectangle 105"/>
          <p:cNvSpPr>
            <a:spLocks noChangeArrowheads="1"/>
          </p:cNvSpPr>
          <p:nvPr/>
        </p:nvSpPr>
        <p:spPr bwMode="auto">
          <a:xfrm>
            <a:off x="2411760" y="5492297"/>
            <a:ext cx="51105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390" b="1" dirty="0"/>
              <a:t>Solutes (Na</a:t>
            </a:r>
            <a:r>
              <a:rPr lang="en-US" sz="1390" b="1" baseline="30000" dirty="0"/>
              <a:t>+</a:t>
            </a:r>
            <a:r>
              <a:rPr lang="en-US" sz="1390" b="1" dirty="0"/>
              <a:t>, X, Y) are actively reabsorbed</a:t>
            </a:r>
            <a:r>
              <a:rPr lang="en-US" sz="1390" b="1" dirty="0" smtClean="0"/>
              <a:t>, increasing </a:t>
            </a:r>
            <a:r>
              <a:rPr lang="en-US" sz="1390" b="1" dirty="0"/>
              <a:t>the</a:t>
            </a:r>
          </a:p>
          <a:p>
            <a:pPr algn="l"/>
            <a:r>
              <a:rPr lang="en-US" sz="1390" b="1" dirty="0"/>
              <a:t>osmolarity of peritubular ﬂuid and plasma.</a:t>
            </a:r>
          </a:p>
        </p:txBody>
      </p:sp>
      <p:sp>
        <p:nvSpPr>
          <p:cNvPr id="24" name="Rectangle 106"/>
          <p:cNvSpPr>
            <a:spLocks noChangeArrowheads="1"/>
          </p:cNvSpPr>
          <p:nvPr/>
        </p:nvSpPr>
        <p:spPr bwMode="auto">
          <a:xfrm>
            <a:off x="2402341" y="5961342"/>
            <a:ext cx="29702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390" b="1" dirty="0"/>
              <a:t>Water is reabsorbed by osmosis.</a:t>
            </a:r>
          </a:p>
        </p:txBody>
      </p:sp>
      <p:sp>
        <p:nvSpPr>
          <p:cNvPr id="25" name="Rectangle 107"/>
          <p:cNvSpPr>
            <a:spLocks noChangeArrowheads="1"/>
          </p:cNvSpPr>
          <p:nvPr/>
        </p:nvSpPr>
        <p:spPr bwMode="auto">
          <a:xfrm>
            <a:off x="2391124" y="6245368"/>
            <a:ext cx="4394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390" b="1" dirty="0"/>
              <a:t>Urea (permeating solute) is reabsorbed passively.</a:t>
            </a:r>
          </a:p>
        </p:txBody>
      </p:sp>
      <p:sp>
        <p:nvSpPr>
          <p:cNvPr id="26" name="Rectangle 108"/>
          <p:cNvSpPr>
            <a:spLocks noChangeArrowheads="1"/>
          </p:cNvSpPr>
          <p:nvPr/>
        </p:nvSpPr>
        <p:spPr bwMode="auto">
          <a:xfrm>
            <a:off x="3357784" y="3004357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Na</a:t>
            </a:r>
            <a:r>
              <a:rPr lang="en-US" sz="1400" b="1" baseline="30000" dirty="0"/>
              <a:t>+</a:t>
            </a:r>
            <a:endParaRPr lang="en-US" sz="1400" b="1" dirty="0"/>
          </a:p>
        </p:txBody>
      </p:sp>
      <p:sp>
        <p:nvSpPr>
          <p:cNvPr id="27" name="Rectangle 109"/>
          <p:cNvSpPr>
            <a:spLocks noChangeArrowheads="1"/>
          </p:cNvSpPr>
          <p:nvPr/>
        </p:nvSpPr>
        <p:spPr bwMode="auto">
          <a:xfrm>
            <a:off x="6621735" y="2514111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Na</a:t>
            </a:r>
            <a:r>
              <a:rPr lang="en-US" sz="1400" b="1" baseline="30000" dirty="0"/>
              <a:t>+</a:t>
            </a:r>
            <a:endParaRPr lang="en-US" sz="1400" b="1" dirty="0"/>
          </a:p>
        </p:txBody>
      </p:sp>
      <p:sp>
        <p:nvSpPr>
          <p:cNvPr id="28" name="Rectangle 110"/>
          <p:cNvSpPr>
            <a:spLocks noChangeArrowheads="1"/>
          </p:cNvSpPr>
          <p:nvPr/>
        </p:nvSpPr>
        <p:spPr bwMode="auto">
          <a:xfrm>
            <a:off x="2142970" y="3815170"/>
            <a:ext cx="520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H</a:t>
            </a:r>
            <a:r>
              <a:rPr lang="en-US" sz="1400" b="1" baseline="-25000" dirty="0"/>
              <a:t>2</a:t>
            </a:r>
            <a:r>
              <a:rPr lang="en-US" sz="1400" b="1" dirty="0"/>
              <a:t>O</a:t>
            </a:r>
          </a:p>
        </p:txBody>
      </p:sp>
      <p:sp>
        <p:nvSpPr>
          <p:cNvPr id="29" name="Rectangle 111"/>
          <p:cNvSpPr>
            <a:spLocks noChangeArrowheads="1"/>
          </p:cNvSpPr>
          <p:nvPr/>
        </p:nvSpPr>
        <p:spPr bwMode="auto">
          <a:xfrm>
            <a:off x="6548732" y="3826391"/>
            <a:ext cx="520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H</a:t>
            </a:r>
            <a:r>
              <a:rPr lang="en-US" sz="1400" b="1" baseline="-25000" dirty="0"/>
              <a:t>2</a:t>
            </a:r>
            <a:r>
              <a:rPr lang="en-US" sz="1400" b="1" dirty="0"/>
              <a:t>O</a:t>
            </a:r>
          </a:p>
        </p:txBody>
      </p:sp>
      <p:sp>
        <p:nvSpPr>
          <p:cNvPr id="30" name="Rectangle 112"/>
          <p:cNvSpPr>
            <a:spLocks noChangeArrowheads="1"/>
          </p:cNvSpPr>
          <p:nvPr/>
        </p:nvSpPr>
        <p:spPr bwMode="auto">
          <a:xfrm>
            <a:off x="4974693" y="2486906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Na</a:t>
            </a:r>
            <a:r>
              <a:rPr lang="en-US" sz="1400" b="1" baseline="30000" dirty="0"/>
              <a:t>+</a:t>
            </a:r>
            <a:endParaRPr lang="en-US" sz="1400" b="1" dirty="0"/>
          </a:p>
        </p:txBody>
      </p:sp>
      <p:sp>
        <p:nvSpPr>
          <p:cNvPr id="31" name="Rectangle 113"/>
          <p:cNvSpPr>
            <a:spLocks noChangeArrowheads="1"/>
          </p:cNvSpPr>
          <p:nvPr/>
        </p:nvSpPr>
        <p:spPr bwMode="auto">
          <a:xfrm>
            <a:off x="4973817" y="2692834"/>
            <a:ext cx="3842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K</a:t>
            </a:r>
            <a:r>
              <a:rPr lang="en-US" sz="1400" b="1" baseline="30000" dirty="0"/>
              <a:t>+</a:t>
            </a:r>
            <a:endParaRPr lang="en-US" sz="1400" b="1" dirty="0"/>
          </a:p>
        </p:txBody>
      </p:sp>
      <p:sp>
        <p:nvSpPr>
          <p:cNvPr id="32" name="Rectangle 97"/>
          <p:cNvSpPr>
            <a:spLocks noChangeArrowheads="1"/>
          </p:cNvSpPr>
          <p:nvPr/>
        </p:nvSpPr>
        <p:spPr bwMode="auto">
          <a:xfrm>
            <a:off x="3836740" y="2090881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X</a:t>
            </a:r>
          </a:p>
        </p:txBody>
      </p:sp>
      <p:sp>
        <p:nvSpPr>
          <p:cNvPr id="33" name="Freeform 32"/>
          <p:cNvSpPr/>
          <p:nvPr/>
        </p:nvSpPr>
        <p:spPr>
          <a:xfrm>
            <a:off x="3052465" y="1144625"/>
            <a:ext cx="95250" cy="355600"/>
          </a:xfrm>
          <a:custGeom>
            <a:avLst/>
            <a:gdLst>
              <a:gd name="connsiteX0" fmla="*/ 0 w 95250"/>
              <a:gd name="connsiteY0" fmla="*/ 0 h 355600"/>
              <a:gd name="connsiteX1" fmla="*/ 95250 w 95250"/>
              <a:gd name="connsiteY1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355600">
                <a:moveTo>
                  <a:pt x="0" y="0"/>
                </a:moveTo>
                <a:lnTo>
                  <a:pt x="95250" y="35560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4051300" y="1211300"/>
            <a:ext cx="79375" cy="327025"/>
          </a:xfrm>
          <a:custGeom>
            <a:avLst/>
            <a:gdLst>
              <a:gd name="connsiteX0" fmla="*/ 0 w 79375"/>
              <a:gd name="connsiteY0" fmla="*/ 0 h 327025"/>
              <a:gd name="connsiteX1" fmla="*/ 79375 w 79375"/>
              <a:gd name="connsiteY1" fmla="*/ 327025 h 32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75" h="327025">
                <a:moveTo>
                  <a:pt x="0" y="0"/>
                </a:moveTo>
                <a:lnTo>
                  <a:pt x="79375" y="3270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733925" y="1147800"/>
            <a:ext cx="501650" cy="549275"/>
          </a:xfrm>
          <a:custGeom>
            <a:avLst/>
            <a:gdLst>
              <a:gd name="connsiteX0" fmla="*/ 0 w 501650"/>
              <a:gd name="connsiteY0" fmla="*/ 549275 h 549275"/>
              <a:gd name="connsiteX1" fmla="*/ 501650 w 501650"/>
              <a:gd name="connsiteY1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1650" h="549275">
                <a:moveTo>
                  <a:pt x="0" y="549275"/>
                </a:moveTo>
                <a:lnTo>
                  <a:pt x="50165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5568950" y="646150"/>
            <a:ext cx="203200" cy="911225"/>
          </a:xfrm>
          <a:custGeom>
            <a:avLst/>
            <a:gdLst>
              <a:gd name="connsiteX0" fmla="*/ 0 w 203200"/>
              <a:gd name="connsiteY0" fmla="*/ 911225 h 911225"/>
              <a:gd name="connsiteX1" fmla="*/ 203200 w 203200"/>
              <a:gd name="connsiteY1" fmla="*/ 0 h 91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200" h="911225">
                <a:moveTo>
                  <a:pt x="0" y="911225"/>
                </a:moveTo>
                <a:lnTo>
                  <a:pt x="20320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6042025" y="1147800"/>
            <a:ext cx="266700" cy="304800"/>
          </a:xfrm>
          <a:custGeom>
            <a:avLst/>
            <a:gdLst>
              <a:gd name="connsiteX0" fmla="*/ 0 w 266700"/>
              <a:gd name="connsiteY0" fmla="*/ 304800 h 304800"/>
              <a:gd name="connsiteX1" fmla="*/ 266700 w 266700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700" h="304800">
                <a:moveTo>
                  <a:pt x="0" y="304800"/>
                </a:moveTo>
                <a:lnTo>
                  <a:pt x="26670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19.5  Mechanism of water reabsorption.</a:t>
            </a: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06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05_unlabeled_step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1"/>
          <a:stretch/>
        </p:blipFill>
        <p:spPr>
          <a:xfrm>
            <a:off x="1498600" y="415336"/>
            <a:ext cx="5831738" cy="5540216"/>
          </a:xfrm>
          <a:prstGeom prst="rect">
            <a:avLst/>
          </a:prstGeom>
        </p:spPr>
      </p:pic>
      <p:sp>
        <p:nvSpPr>
          <p:cNvPr id="38" name="Rectangle 89"/>
          <p:cNvSpPr>
            <a:spLocks noChangeArrowheads="1"/>
          </p:cNvSpPr>
          <p:nvPr/>
        </p:nvSpPr>
        <p:spPr bwMode="auto">
          <a:xfrm>
            <a:off x="2443316" y="671972"/>
            <a:ext cx="1095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Apical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39" name="Rectangle 90"/>
          <p:cNvSpPr>
            <a:spLocks noChangeArrowheads="1"/>
          </p:cNvSpPr>
          <p:nvPr/>
        </p:nvSpPr>
        <p:spPr bwMode="auto">
          <a:xfrm>
            <a:off x="3645421" y="652783"/>
            <a:ext cx="96286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Tubule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epithelial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cell</a:t>
            </a:r>
          </a:p>
        </p:txBody>
      </p:sp>
      <p:sp>
        <p:nvSpPr>
          <p:cNvPr id="40" name="Rectangle 91"/>
          <p:cNvSpPr>
            <a:spLocks noChangeArrowheads="1"/>
          </p:cNvSpPr>
          <p:nvPr/>
        </p:nvSpPr>
        <p:spPr bwMode="auto">
          <a:xfrm>
            <a:off x="4572000" y="665352"/>
            <a:ext cx="11526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Basolateral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41" name="Rectangle 92"/>
          <p:cNvSpPr>
            <a:spLocks noChangeArrowheads="1"/>
          </p:cNvSpPr>
          <p:nvPr/>
        </p:nvSpPr>
        <p:spPr bwMode="auto">
          <a:xfrm>
            <a:off x="5009903" y="374803"/>
            <a:ext cx="15478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Peritubular ﬂuid</a:t>
            </a:r>
          </a:p>
        </p:txBody>
      </p:sp>
      <p:sp>
        <p:nvSpPr>
          <p:cNvPr id="42" name="Rectangle 93"/>
          <p:cNvSpPr>
            <a:spLocks noChangeArrowheads="1"/>
          </p:cNvSpPr>
          <p:nvPr/>
        </p:nvSpPr>
        <p:spPr bwMode="auto">
          <a:xfrm>
            <a:off x="5851086" y="662177"/>
            <a:ext cx="14816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Capillary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endothelial cell</a:t>
            </a:r>
          </a:p>
        </p:txBody>
      </p:sp>
      <p:sp>
        <p:nvSpPr>
          <p:cNvPr id="43" name="Rectangle 94"/>
          <p:cNvSpPr>
            <a:spLocks noChangeArrowheads="1"/>
          </p:cNvSpPr>
          <p:nvPr/>
        </p:nvSpPr>
        <p:spPr bwMode="auto">
          <a:xfrm>
            <a:off x="1601181" y="1437749"/>
            <a:ext cx="1260475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Tubular ﬂuid</a:t>
            </a:r>
          </a:p>
        </p:txBody>
      </p:sp>
      <p:sp>
        <p:nvSpPr>
          <p:cNvPr id="44" name="Rectangle 95"/>
          <p:cNvSpPr>
            <a:spLocks noChangeArrowheads="1"/>
          </p:cNvSpPr>
          <p:nvPr/>
        </p:nvSpPr>
        <p:spPr bwMode="auto">
          <a:xfrm>
            <a:off x="6354975" y="1441443"/>
            <a:ext cx="806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Plasma</a:t>
            </a:r>
          </a:p>
        </p:txBody>
      </p:sp>
      <p:sp>
        <p:nvSpPr>
          <p:cNvPr id="45" name="Rectangle 97"/>
          <p:cNvSpPr>
            <a:spLocks noChangeArrowheads="1"/>
          </p:cNvSpPr>
          <p:nvPr/>
        </p:nvSpPr>
        <p:spPr bwMode="auto">
          <a:xfrm>
            <a:off x="5047562" y="2078916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46" name="Rectangle 98"/>
          <p:cNvSpPr>
            <a:spLocks noChangeArrowheads="1"/>
          </p:cNvSpPr>
          <p:nvPr/>
        </p:nvSpPr>
        <p:spPr bwMode="auto">
          <a:xfrm>
            <a:off x="6620088" y="2085677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47" name="Rectangle 99"/>
          <p:cNvSpPr>
            <a:spLocks noChangeArrowheads="1"/>
          </p:cNvSpPr>
          <p:nvPr/>
        </p:nvSpPr>
        <p:spPr bwMode="auto">
          <a:xfrm>
            <a:off x="3835285" y="3190095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48" name="Rectangle 100"/>
          <p:cNvSpPr>
            <a:spLocks noChangeArrowheads="1"/>
          </p:cNvSpPr>
          <p:nvPr/>
        </p:nvSpPr>
        <p:spPr bwMode="auto">
          <a:xfrm>
            <a:off x="5012634" y="3163107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49" name="Rectangle 101"/>
          <p:cNvSpPr>
            <a:spLocks noChangeArrowheads="1"/>
          </p:cNvSpPr>
          <p:nvPr/>
        </p:nvSpPr>
        <p:spPr bwMode="auto">
          <a:xfrm>
            <a:off x="6596191" y="3163107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52" name="Rectangle 104"/>
          <p:cNvSpPr>
            <a:spLocks noChangeArrowheads="1"/>
          </p:cNvSpPr>
          <p:nvPr/>
        </p:nvSpPr>
        <p:spPr bwMode="auto">
          <a:xfrm>
            <a:off x="1416702" y="5044393"/>
            <a:ext cx="39918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390" b="0" dirty="0">
                <a:solidFill>
                  <a:srgbClr val="000000"/>
                </a:solidFill>
                <a:latin typeface="Arial Black"/>
                <a:cs typeface="Arial Black"/>
              </a:rPr>
              <a:t>Steps for water and urea reabsorption:</a:t>
            </a:r>
          </a:p>
        </p:txBody>
      </p:sp>
      <p:sp>
        <p:nvSpPr>
          <p:cNvPr id="53" name="Rectangle 105"/>
          <p:cNvSpPr>
            <a:spLocks noChangeArrowheads="1"/>
          </p:cNvSpPr>
          <p:nvPr/>
        </p:nvSpPr>
        <p:spPr bwMode="auto">
          <a:xfrm>
            <a:off x="2411760" y="5492297"/>
            <a:ext cx="51105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390" b="1" dirty="0">
                <a:solidFill>
                  <a:srgbClr val="000000"/>
                </a:solidFill>
              </a:rPr>
              <a:t>Solutes (Na</a:t>
            </a:r>
            <a:r>
              <a:rPr lang="en-US" sz="1390" b="1" baseline="30000" dirty="0">
                <a:solidFill>
                  <a:srgbClr val="000000"/>
                </a:solidFill>
              </a:rPr>
              <a:t>+</a:t>
            </a:r>
            <a:r>
              <a:rPr lang="en-US" sz="1390" b="1" dirty="0">
                <a:solidFill>
                  <a:srgbClr val="000000"/>
                </a:solidFill>
              </a:rPr>
              <a:t>, X, Y) are actively reabsorbed</a:t>
            </a:r>
            <a:r>
              <a:rPr lang="en-US" sz="1390" b="1" dirty="0" smtClean="0">
                <a:solidFill>
                  <a:srgbClr val="000000"/>
                </a:solidFill>
              </a:rPr>
              <a:t>, increasing </a:t>
            </a:r>
            <a:r>
              <a:rPr lang="en-US" sz="1390" b="1" dirty="0">
                <a:solidFill>
                  <a:srgbClr val="000000"/>
                </a:solidFill>
              </a:rPr>
              <a:t>the</a:t>
            </a:r>
          </a:p>
          <a:p>
            <a:pPr algn="l"/>
            <a:r>
              <a:rPr lang="en-US" sz="1390" b="1" dirty="0">
                <a:solidFill>
                  <a:srgbClr val="000000"/>
                </a:solidFill>
              </a:rPr>
              <a:t>osmolarity of peritubular ﬂuid and plasma.</a:t>
            </a:r>
          </a:p>
        </p:txBody>
      </p:sp>
      <p:sp>
        <p:nvSpPr>
          <p:cNvPr id="56" name="Rectangle 108"/>
          <p:cNvSpPr>
            <a:spLocks noChangeArrowheads="1"/>
          </p:cNvSpPr>
          <p:nvPr/>
        </p:nvSpPr>
        <p:spPr bwMode="auto">
          <a:xfrm>
            <a:off x="3357784" y="3004357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Na</a:t>
            </a:r>
            <a:r>
              <a:rPr lang="en-US" sz="1400" b="1" baseline="30000" dirty="0">
                <a:solidFill>
                  <a:srgbClr val="000000"/>
                </a:solidFill>
              </a:rPr>
              <a:t>+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57" name="Rectangle 109"/>
          <p:cNvSpPr>
            <a:spLocks noChangeArrowheads="1"/>
          </p:cNvSpPr>
          <p:nvPr/>
        </p:nvSpPr>
        <p:spPr bwMode="auto">
          <a:xfrm>
            <a:off x="6621735" y="2514111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Na</a:t>
            </a:r>
            <a:r>
              <a:rPr lang="en-US" sz="1400" b="1" baseline="30000" dirty="0">
                <a:solidFill>
                  <a:srgbClr val="000000"/>
                </a:solidFill>
              </a:rPr>
              <a:t>+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0" name="Rectangle 112"/>
          <p:cNvSpPr>
            <a:spLocks noChangeArrowheads="1"/>
          </p:cNvSpPr>
          <p:nvPr/>
        </p:nvSpPr>
        <p:spPr bwMode="auto">
          <a:xfrm>
            <a:off x="4974693" y="2486906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Na</a:t>
            </a:r>
            <a:r>
              <a:rPr lang="en-US" sz="1400" b="1" baseline="30000" dirty="0">
                <a:solidFill>
                  <a:srgbClr val="000000"/>
                </a:solidFill>
              </a:rPr>
              <a:t>+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1" name="Rectangle 113"/>
          <p:cNvSpPr>
            <a:spLocks noChangeArrowheads="1"/>
          </p:cNvSpPr>
          <p:nvPr/>
        </p:nvSpPr>
        <p:spPr bwMode="auto">
          <a:xfrm>
            <a:off x="4973817" y="2692834"/>
            <a:ext cx="3842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</a:t>
            </a:r>
            <a:r>
              <a:rPr lang="en-US" sz="1400" b="1" baseline="30000" dirty="0">
                <a:solidFill>
                  <a:srgbClr val="000000"/>
                </a:solidFill>
              </a:rPr>
              <a:t>+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2" name="Rectangle 97"/>
          <p:cNvSpPr>
            <a:spLocks noChangeArrowheads="1"/>
          </p:cNvSpPr>
          <p:nvPr/>
        </p:nvSpPr>
        <p:spPr bwMode="auto">
          <a:xfrm>
            <a:off x="3836740" y="2090881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63" name="Freeform 62"/>
          <p:cNvSpPr/>
          <p:nvPr/>
        </p:nvSpPr>
        <p:spPr>
          <a:xfrm>
            <a:off x="3052465" y="1144625"/>
            <a:ext cx="95250" cy="355600"/>
          </a:xfrm>
          <a:custGeom>
            <a:avLst/>
            <a:gdLst>
              <a:gd name="connsiteX0" fmla="*/ 0 w 95250"/>
              <a:gd name="connsiteY0" fmla="*/ 0 h 355600"/>
              <a:gd name="connsiteX1" fmla="*/ 95250 w 95250"/>
              <a:gd name="connsiteY1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355600">
                <a:moveTo>
                  <a:pt x="0" y="0"/>
                </a:moveTo>
                <a:lnTo>
                  <a:pt x="95250" y="35560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4051300" y="1211300"/>
            <a:ext cx="79375" cy="327025"/>
          </a:xfrm>
          <a:custGeom>
            <a:avLst/>
            <a:gdLst>
              <a:gd name="connsiteX0" fmla="*/ 0 w 79375"/>
              <a:gd name="connsiteY0" fmla="*/ 0 h 327025"/>
              <a:gd name="connsiteX1" fmla="*/ 79375 w 79375"/>
              <a:gd name="connsiteY1" fmla="*/ 327025 h 32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75" h="327025">
                <a:moveTo>
                  <a:pt x="0" y="0"/>
                </a:moveTo>
                <a:lnTo>
                  <a:pt x="79375" y="3270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4733925" y="1147800"/>
            <a:ext cx="501650" cy="549275"/>
          </a:xfrm>
          <a:custGeom>
            <a:avLst/>
            <a:gdLst>
              <a:gd name="connsiteX0" fmla="*/ 0 w 501650"/>
              <a:gd name="connsiteY0" fmla="*/ 549275 h 549275"/>
              <a:gd name="connsiteX1" fmla="*/ 501650 w 501650"/>
              <a:gd name="connsiteY1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1650" h="549275">
                <a:moveTo>
                  <a:pt x="0" y="549275"/>
                </a:moveTo>
                <a:lnTo>
                  <a:pt x="50165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5568950" y="646150"/>
            <a:ext cx="203200" cy="911225"/>
          </a:xfrm>
          <a:custGeom>
            <a:avLst/>
            <a:gdLst>
              <a:gd name="connsiteX0" fmla="*/ 0 w 203200"/>
              <a:gd name="connsiteY0" fmla="*/ 911225 h 911225"/>
              <a:gd name="connsiteX1" fmla="*/ 203200 w 203200"/>
              <a:gd name="connsiteY1" fmla="*/ 0 h 91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200" h="911225">
                <a:moveTo>
                  <a:pt x="0" y="911225"/>
                </a:moveTo>
                <a:lnTo>
                  <a:pt x="2032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6042025" y="1147800"/>
            <a:ext cx="266700" cy="304800"/>
          </a:xfrm>
          <a:custGeom>
            <a:avLst/>
            <a:gdLst>
              <a:gd name="connsiteX0" fmla="*/ 0 w 266700"/>
              <a:gd name="connsiteY0" fmla="*/ 304800 h 304800"/>
              <a:gd name="connsiteX1" fmla="*/ 266700 w 266700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700" h="304800">
                <a:moveTo>
                  <a:pt x="0" y="304800"/>
                </a:moveTo>
                <a:lnTo>
                  <a:pt x="2667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19.5  Mechanism of water reabsorption.</a:t>
            </a: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25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Outline</a:t>
            </a:r>
            <a:endParaRPr lang="en-US"/>
          </a:p>
        </p:txBody>
      </p:sp>
      <p:sp>
        <p:nvSpPr>
          <p:cNvPr id="6146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19.1 	The Concept of Balance</a:t>
            </a:r>
          </a:p>
          <a:p>
            <a:pPr marL="0" indent="0">
              <a:buNone/>
            </a:pPr>
            <a:r>
              <a:rPr lang="en-US" dirty="0" smtClean="0"/>
              <a:t>19.2 	Water Balance</a:t>
            </a:r>
          </a:p>
          <a:p>
            <a:pPr marL="0" indent="0">
              <a:buNone/>
            </a:pPr>
            <a:r>
              <a:rPr lang="en-US" dirty="0" smtClean="0"/>
              <a:t>19.3 	Sodium Balance</a:t>
            </a:r>
          </a:p>
          <a:p>
            <a:pPr marL="0" indent="0">
              <a:buNone/>
            </a:pPr>
            <a:r>
              <a:rPr lang="en-US" dirty="0" smtClean="0"/>
              <a:t>19.4 	Potassium Balance</a:t>
            </a:r>
          </a:p>
          <a:p>
            <a:pPr marL="0" indent="0">
              <a:buNone/>
            </a:pPr>
            <a:r>
              <a:rPr lang="en-US" dirty="0" smtClean="0"/>
              <a:t>19.5 	Calcium Balance</a:t>
            </a:r>
          </a:p>
          <a:p>
            <a:pPr marL="0" indent="0">
              <a:buNone/>
            </a:pPr>
            <a:r>
              <a:rPr lang="en-US" dirty="0" smtClean="0"/>
              <a:t>19.6 	Interactions Between Fluid and Electrolyte 	Regulation</a:t>
            </a:r>
          </a:p>
          <a:p>
            <a:pPr marL="0" indent="0">
              <a:buNone/>
            </a:pPr>
            <a:r>
              <a:rPr lang="en-US" dirty="0" smtClean="0"/>
              <a:t>19.7 	Acid-Base 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01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05_unlabeled_step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8"/>
          <a:stretch/>
        </p:blipFill>
        <p:spPr>
          <a:xfrm>
            <a:off x="1498600" y="415335"/>
            <a:ext cx="5831738" cy="5851035"/>
          </a:xfrm>
          <a:prstGeom prst="rect">
            <a:avLst/>
          </a:prstGeom>
        </p:spPr>
      </p:pic>
      <p:sp>
        <p:nvSpPr>
          <p:cNvPr id="38" name="Rectangle 89"/>
          <p:cNvSpPr>
            <a:spLocks noChangeArrowheads="1"/>
          </p:cNvSpPr>
          <p:nvPr/>
        </p:nvSpPr>
        <p:spPr bwMode="auto">
          <a:xfrm>
            <a:off x="2443316" y="671972"/>
            <a:ext cx="1095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Apical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39" name="Rectangle 90"/>
          <p:cNvSpPr>
            <a:spLocks noChangeArrowheads="1"/>
          </p:cNvSpPr>
          <p:nvPr/>
        </p:nvSpPr>
        <p:spPr bwMode="auto">
          <a:xfrm>
            <a:off x="3645421" y="652783"/>
            <a:ext cx="96286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Tubule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epithelial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cell</a:t>
            </a:r>
          </a:p>
        </p:txBody>
      </p:sp>
      <p:sp>
        <p:nvSpPr>
          <p:cNvPr id="40" name="Rectangle 91"/>
          <p:cNvSpPr>
            <a:spLocks noChangeArrowheads="1"/>
          </p:cNvSpPr>
          <p:nvPr/>
        </p:nvSpPr>
        <p:spPr bwMode="auto">
          <a:xfrm>
            <a:off x="4572000" y="665352"/>
            <a:ext cx="11526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Basolateral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41" name="Rectangle 92"/>
          <p:cNvSpPr>
            <a:spLocks noChangeArrowheads="1"/>
          </p:cNvSpPr>
          <p:nvPr/>
        </p:nvSpPr>
        <p:spPr bwMode="auto">
          <a:xfrm>
            <a:off x="5009903" y="374803"/>
            <a:ext cx="15478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Peritubular ﬂuid</a:t>
            </a:r>
          </a:p>
        </p:txBody>
      </p:sp>
      <p:sp>
        <p:nvSpPr>
          <p:cNvPr id="42" name="Rectangle 93"/>
          <p:cNvSpPr>
            <a:spLocks noChangeArrowheads="1"/>
          </p:cNvSpPr>
          <p:nvPr/>
        </p:nvSpPr>
        <p:spPr bwMode="auto">
          <a:xfrm>
            <a:off x="5851086" y="662177"/>
            <a:ext cx="14816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Capillary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endothelial cell</a:t>
            </a:r>
          </a:p>
        </p:txBody>
      </p:sp>
      <p:sp>
        <p:nvSpPr>
          <p:cNvPr id="43" name="Rectangle 94"/>
          <p:cNvSpPr>
            <a:spLocks noChangeArrowheads="1"/>
          </p:cNvSpPr>
          <p:nvPr/>
        </p:nvSpPr>
        <p:spPr bwMode="auto">
          <a:xfrm>
            <a:off x="1601181" y="1437749"/>
            <a:ext cx="1260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Tubular ﬂuid</a:t>
            </a:r>
          </a:p>
        </p:txBody>
      </p:sp>
      <p:sp>
        <p:nvSpPr>
          <p:cNvPr id="44" name="Rectangle 95"/>
          <p:cNvSpPr>
            <a:spLocks noChangeArrowheads="1"/>
          </p:cNvSpPr>
          <p:nvPr/>
        </p:nvSpPr>
        <p:spPr bwMode="auto">
          <a:xfrm>
            <a:off x="6354975" y="1441443"/>
            <a:ext cx="806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Plasma</a:t>
            </a:r>
          </a:p>
        </p:txBody>
      </p:sp>
      <p:sp>
        <p:nvSpPr>
          <p:cNvPr id="45" name="Rectangle 97"/>
          <p:cNvSpPr>
            <a:spLocks noChangeArrowheads="1"/>
          </p:cNvSpPr>
          <p:nvPr/>
        </p:nvSpPr>
        <p:spPr bwMode="auto">
          <a:xfrm>
            <a:off x="5047562" y="2078916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46" name="Rectangle 98"/>
          <p:cNvSpPr>
            <a:spLocks noChangeArrowheads="1"/>
          </p:cNvSpPr>
          <p:nvPr/>
        </p:nvSpPr>
        <p:spPr bwMode="auto">
          <a:xfrm>
            <a:off x="6620088" y="2085677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47" name="Rectangle 99"/>
          <p:cNvSpPr>
            <a:spLocks noChangeArrowheads="1"/>
          </p:cNvSpPr>
          <p:nvPr/>
        </p:nvSpPr>
        <p:spPr bwMode="auto">
          <a:xfrm>
            <a:off x="3835285" y="3190095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48" name="Rectangle 100"/>
          <p:cNvSpPr>
            <a:spLocks noChangeArrowheads="1"/>
          </p:cNvSpPr>
          <p:nvPr/>
        </p:nvSpPr>
        <p:spPr bwMode="auto">
          <a:xfrm>
            <a:off x="5012634" y="3163107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49" name="Rectangle 101"/>
          <p:cNvSpPr>
            <a:spLocks noChangeArrowheads="1"/>
          </p:cNvSpPr>
          <p:nvPr/>
        </p:nvSpPr>
        <p:spPr bwMode="auto">
          <a:xfrm>
            <a:off x="6596191" y="3163107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52" name="Rectangle 104"/>
          <p:cNvSpPr>
            <a:spLocks noChangeArrowheads="1"/>
          </p:cNvSpPr>
          <p:nvPr/>
        </p:nvSpPr>
        <p:spPr bwMode="auto">
          <a:xfrm>
            <a:off x="1416702" y="5044393"/>
            <a:ext cx="39918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390" b="0" dirty="0">
                <a:solidFill>
                  <a:srgbClr val="000000"/>
                </a:solidFill>
                <a:latin typeface="Arial Black"/>
                <a:cs typeface="Arial Black"/>
              </a:rPr>
              <a:t>Steps for water and urea reabsorption:</a:t>
            </a:r>
          </a:p>
        </p:txBody>
      </p:sp>
      <p:sp>
        <p:nvSpPr>
          <p:cNvPr id="53" name="Rectangle 105"/>
          <p:cNvSpPr>
            <a:spLocks noChangeArrowheads="1"/>
          </p:cNvSpPr>
          <p:nvPr/>
        </p:nvSpPr>
        <p:spPr bwMode="auto">
          <a:xfrm>
            <a:off x="2411760" y="5492297"/>
            <a:ext cx="51105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390" b="1" dirty="0">
                <a:solidFill>
                  <a:srgbClr val="000000"/>
                </a:solidFill>
              </a:rPr>
              <a:t>Solutes (Na</a:t>
            </a:r>
            <a:r>
              <a:rPr lang="en-US" sz="1390" b="1" baseline="30000" dirty="0">
                <a:solidFill>
                  <a:srgbClr val="000000"/>
                </a:solidFill>
              </a:rPr>
              <a:t>+</a:t>
            </a:r>
            <a:r>
              <a:rPr lang="en-US" sz="1390" b="1" dirty="0">
                <a:solidFill>
                  <a:srgbClr val="000000"/>
                </a:solidFill>
              </a:rPr>
              <a:t>, X, Y) are actively reabsorbed</a:t>
            </a:r>
            <a:r>
              <a:rPr lang="en-US" sz="1390" b="1" dirty="0" smtClean="0">
                <a:solidFill>
                  <a:srgbClr val="000000"/>
                </a:solidFill>
              </a:rPr>
              <a:t>, increasing </a:t>
            </a:r>
            <a:r>
              <a:rPr lang="en-US" sz="1390" b="1" dirty="0">
                <a:solidFill>
                  <a:srgbClr val="000000"/>
                </a:solidFill>
              </a:rPr>
              <a:t>the</a:t>
            </a:r>
          </a:p>
          <a:p>
            <a:pPr algn="l"/>
            <a:r>
              <a:rPr lang="en-US" sz="1390" b="1" dirty="0">
                <a:solidFill>
                  <a:srgbClr val="000000"/>
                </a:solidFill>
              </a:rPr>
              <a:t>osmolarity of peritubular ﬂuid and plasma.</a:t>
            </a:r>
          </a:p>
        </p:txBody>
      </p:sp>
      <p:sp>
        <p:nvSpPr>
          <p:cNvPr id="54" name="Rectangle 106"/>
          <p:cNvSpPr>
            <a:spLocks noChangeArrowheads="1"/>
          </p:cNvSpPr>
          <p:nvPr/>
        </p:nvSpPr>
        <p:spPr bwMode="auto">
          <a:xfrm>
            <a:off x="2402341" y="5961342"/>
            <a:ext cx="29702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390" b="1" dirty="0">
                <a:solidFill>
                  <a:srgbClr val="000000"/>
                </a:solidFill>
              </a:rPr>
              <a:t>Water is reabsorbed by osmosis.</a:t>
            </a:r>
          </a:p>
        </p:txBody>
      </p:sp>
      <p:sp>
        <p:nvSpPr>
          <p:cNvPr id="56" name="Rectangle 108"/>
          <p:cNvSpPr>
            <a:spLocks noChangeArrowheads="1"/>
          </p:cNvSpPr>
          <p:nvPr/>
        </p:nvSpPr>
        <p:spPr bwMode="auto">
          <a:xfrm>
            <a:off x="3357784" y="3004357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Na</a:t>
            </a:r>
            <a:r>
              <a:rPr lang="en-US" sz="1400" b="1" baseline="30000" dirty="0">
                <a:solidFill>
                  <a:srgbClr val="000000"/>
                </a:solidFill>
              </a:rPr>
              <a:t>+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57" name="Rectangle 109"/>
          <p:cNvSpPr>
            <a:spLocks noChangeArrowheads="1"/>
          </p:cNvSpPr>
          <p:nvPr/>
        </p:nvSpPr>
        <p:spPr bwMode="auto">
          <a:xfrm>
            <a:off x="6621735" y="2514111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Na</a:t>
            </a:r>
            <a:r>
              <a:rPr lang="en-US" sz="1400" b="1" baseline="30000" dirty="0">
                <a:solidFill>
                  <a:srgbClr val="000000"/>
                </a:solidFill>
              </a:rPr>
              <a:t>+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58" name="Rectangle 110"/>
          <p:cNvSpPr>
            <a:spLocks noChangeArrowheads="1"/>
          </p:cNvSpPr>
          <p:nvPr/>
        </p:nvSpPr>
        <p:spPr bwMode="auto">
          <a:xfrm>
            <a:off x="2142970" y="3815170"/>
            <a:ext cx="520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H</a:t>
            </a:r>
            <a:r>
              <a:rPr lang="en-US" sz="1400" b="1" baseline="-25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59" name="Rectangle 111"/>
          <p:cNvSpPr>
            <a:spLocks noChangeArrowheads="1"/>
          </p:cNvSpPr>
          <p:nvPr/>
        </p:nvSpPr>
        <p:spPr bwMode="auto">
          <a:xfrm>
            <a:off x="6548732" y="3826391"/>
            <a:ext cx="520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H</a:t>
            </a:r>
            <a:r>
              <a:rPr lang="en-US" sz="1400" b="1" baseline="-25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60" name="Rectangle 112"/>
          <p:cNvSpPr>
            <a:spLocks noChangeArrowheads="1"/>
          </p:cNvSpPr>
          <p:nvPr/>
        </p:nvSpPr>
        <p:spPr bwMode="auto">
          <a:xfrm>
            <a:off x="4974693" y="2486906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Na</a:t>
            </a:r>
            <a:r>
              <a:rPr lang="en-US" sz="1400" b="1" baseline="30000" dirty="0">
                <a:solidFill>
                  <a:srgbClr val="000000"/>
                </a:solidFill>
              </a:rPr>
              <a:t>+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1" name="Rectangle 113"/>
          <p:cNvSpPr>
            <a:spLocks noChangeArrowheads="1"/>
          </p:cNvSpPr>
          <p:nvPr/>
        </p:nvSpPr>
        <p:spPr bwMode="auto">
          <a:xfrm>
            <a:off x="4973817" y="2692834"/>
            <a:ext cx="3842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</a:t>
            </a:r>
            <a:r>
              <a:rPr lang="en-US" sz="1400" b="1" baseline="30000" dirty="0">
                <a:solidFill>
                  <a:srgbClr val="000000"/>
                </a:solidFill>
              </a:rPr>
              <a:t>+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2" name="Rectangle 97"/>
          <p:cNvSpPr>
            <a:spLocks noChangeArrowheads="1"/>
          </p:cNvSpPr>
          <p:nvPr/>
        </p:nvSpPr>
        <p:spPr bwMode="auto">
          <a:xfrm>
            <a:off x="3836740" y="2090881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63" name="Freeform 62"/>
          <p:cNvSpPr/>
          <p:nvPr/>
        </p:nvSpPr>
        <p:spPr>
          <a:xfrm>
            <a:off x="3052465" y="1144625"/>
            <a:ext cx="95250" cy="355600"/>
          </a:xfrm>
          <a:custGeom>
            <a:avLst/>
            <a:gdLst>
              <a:gd name="connsiteX0" fmla="*/ 0 w 95250"/>
              <a:gd name="connsiteY0" fmla="*/ 0 h 355600"/>
              <a:gd name="connsiteX1" fmla="*/ 95250 w 95250"/>
              <a:gd name="connsiteY1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355600">
                <a:moveTo>
                  <a:pt x="0" y="0"/>
                </a:moveTo>
                <a:lnTo>
                  <a:pt x="95250" y="35560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4051300" y="1211300"/>
            <a:ext cx="79375" cy="327025"/>
          </a:xfrm>
          <a:custGeom>
            <a:avLst/>
            <a:gdLst>
              <a:gd name="connsiteX0" fmla="*/ 0 w 79375"/>
              <a:gd name="connsiteY0" fmla="*/ 0 h 327025"/>
              <a:gd name="connsiteX1" fmla="*/ 79375 w 79375"/>
              <a:gd name="connsiteY1" fmla="*/ 327025 h 32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75" h="327025">
                <a:moveTo>
                  <a:pt x="0" y="0"/>
                </a:moveTo>
                <a:lnTo>
                  <a:pt x="79375" y="3270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4733925" y="1147800"/>
            <a:ext cx="501650" cy="549275"/>
          </a:xfrm>
          <a:custGeom>
            <a:avLst/>
            <a:gdLst>
              <a:gd name="connsiteX0" fmla="*/ 0 w 501650"/>
              <a:gd name="connsiteY0" fmla="*/ 549275 h 549275"/>
              <a:gd name="connsiteX1" fmla="*/ 501650 w 501650"/>
              <a:gd name="connsiteY1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1650" h="549275">
                <a:moveTo>
                  <a:pt x="0" y="549275"/>
                </a:moveTo>
                <a:lnTo>
                  <a:pt x="50165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5568950" y="646150"/>
            <a:ext cx="203200" cy="911225"/>
          </a:xfrm>
          <a:custGeom>
            <a:avLst/>
            <a:gdLst>
              <a:gd name="connsiteX0" fmla="*/ 0 w 203200"/>
              <a:gd name="connsiteY0" fmla="*/ 911225 h 911225"/>
              <a:gd name="connsiteX1" fmla="*/ 203200 w 203200"/>
              <a:gd name="connsiteY1" fmla="*/ 0 h 91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200" h="911225">
                <a:moveTo>
                  <a:pt x="0" y="911225"/>
                </a:moveTo>
                <a:lnTo>
                  <a:pt x="2032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6042025" y="1147800"/>
            <a:ext cx="266700" cy="304800"/>
          </a:xfrm>
          <a:custGeom>
            <a:avLst/>
            <a:gdLst>
              <a:gd name="connsiteX0" fmla="*/ 0 w 266700"/>
              <a:gd name="connsiteY0" fmla="*/ 304800 h 304800"/>
              <a:gd name="connsiteX1" fmla="*/ 266700 w 266700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700" h="304800">
                <a:moveTo>
                  <a:pt x="0" y="304800"/>
                </a:moveTo>
                <a:lnTo>
                  <a:pt x="2667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19.5  Mechanism of water reabsorption.</a:t>
            </a: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4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05_unlabeled_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4"/>
          <a:stretch/>
        </p:blipFill>
        <p:spPr>
          <a:xfrm>
            <a:off x="1498600" y="415335"/>
            <a:ext cx="5831738" cy="6140517"/>
          </a:xfrm>
          <a:prstGeom prst="rect">
            <a:avLst/>
          </a:prstGeom>
        </p:spPr>
      </p:pic>
      <p:sp>
        <p:nvSpPr>
          <p:cNvPr id="7" name="Rectangle 89"/>
          <p:cNvSpPr>
            <a:spLocks noChangeArrowheads="1"/>
          </p:cNvSpPr>
          <p:nvPr/>
        </p:nvSpPr>
        <p:spPr bwMode="auto">
          <a:xfrm>
            <a:off x="2443316" y="671972"/>
            <a:ext cx="10951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Apical</a:t>
            </a:r>
          </a:p>
          <a:p>
            <a:pPr algn="l"/>
            <a:r>
              <a:rPr lang="en-US" sz="1400" b="1" dirty="0"/>
              <a:t>membrane</a:t>
            </a:r>
          </a:p>
        </p:txBody>
      </p:sp>
      <p:sp>
        <p:nvSpPr>
          <p:cNvPr id="8" name="Rectangle 90"/>
          <p:cNvSpPr>
            <a:spLocks noChangeArrowheads="1"/>
          </p:cNvSpPr>
          <p:nvPr/>
        </p:nvSpPr>
        <p:spPr bwMode="auto">
          <a:xfrm>
            <a:off x="3645421" y="652783"/>
            <a:ext cx="96286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Tubule</a:t>
            </a:r>
          </a:p>
          <a:p>
            <a:pPr algn="l"/>
            <a:r>
              <a:rPr lang="en-US" sz="1400" b="1" dirty="0"/>
              <a:t>epithelial</a:t>
            </a:r>
          </a:p>
          <a:p>
            <a:pPr algn="l"/>
            <a:r>
              <a:rPr lang="en-US" sz="1400" b="1" dirty="0"/>
              <a:t>cell</a:t>
            </a:r>
          </a:p>
        </p:txBody>
      </p:sp>
      <p:sp>
        <p:nvSpPr>
          <p:cNvPr id="9" name="Rectangle 91"/>
          <p:cNvSpPr>
            <a:spLocks noChangeArrowheads="1"/>
          </p:cNvSpPr>
          <p:nvPr/>
        </p:nvSpPr>
        <p:spPr bwMode="auto">
          <a:xfrm>
            <a:off x="4572000" y="665352"/>
            <a:ext cx="11526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Basolateral</a:t>
            </a:r>
          </a:p>
          <a:p>
            <a:pPr algn="l"/>
            <a:r>
              <a:rPr lang="en-US" sz="1400" b="1" dirty="0"/>
              <a:t>membrane</a:t>
            </a:r>
          </a:p>
        </p:txBody>
      </p:sp>
      <p:sp>
        <p:nvSpPr>
          <p:cNvPr id="10" name="Rectangle 92"/>
          <p:cNvSpPr>
            <a:spLocks noChangeArrowheads="1"/>
          </p:cNvSpPr>
          <p:nvPr/>
        </p:nvSpPr>
        <p:spPr bwMode="auto">
          <a:xfrm>
            <a:off x="5009903" y="374803"/>
            <a:ext cx="15478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Peritubular ﬂuid</a:t>
            </a:r>
          </a:p>
        </p:txBody>
      </p:sp>
      <p:sp>
        <p:nvSpPr>
          <p:cNvPr id="11" name="Rectangle 93"/>
          <p:cNvSpPr>
            <a:spLocks noChangeArrowheads="1"/>
          </p:cNvSpPr>
          <p:nvPr/>
        </p:nvSpPr>
        <p:spPr bwMode="auto">
          <a:xfrm>
            <a:off x="5851086" y="662177"/>
            <a:ext cx="14816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Capillary</a:t>
            </a:r>
          </a:p>
          <a:p>
            <a:pPr algn="l"/>
            <a:r>
              <a:rPr lang="en-US" sz="1400" b="1" dirty="0"/>
              <a:t>endothelial cell</a:t>
            </a:r>
          </a:p>
        </p:txBody>
      </p:sp>
      <p:sp>
        <p:nvSpPr>
          <p:cNvPr id="12" name="Rectangle 94"/>
          <p:cNvSpPr>
            <a:spLocks noChangeArrowheads="1"/>
          </p:cNvSpPr>
          <p:nvPr/>
        </p:nvSpPr>
        <p:spPr bwMode="auto">
          <a:xfrm>
            <a:off x="1601181" y="1437749"/>
            <a:ext cx="1260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Tubular ﬂuid</a:t>
            </a:r>
          </a:p>
        </p:txBody>
      </p:sp>
      <p:sp>
        <p:nvSpPr>
          <p:cNvPr id="13" name="Rectangle 95"/>
          <p:cNvSpPr>
            <a:spLocks noChangeArrowheads="1"/>
          </p:cNvSpPr>
          <p:nvPr/>
        </p:nvSpPr>
        <p:spPr bwMode="auto">
          <a:xfrm>
            <a:off x="6354975" y="1441443"/>
            <a:ext cx="806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Plasma</a:t>
            </a:r>
          </a:p>
        </p:txBody>
      </p:sp>
      <p:sp>
        <p:nvSpPr>
          <p:cNvPr id="14" name="Rectangle 97"/>
          <p:cNvSpPr>
            <a:spLocks noChangeArrowheads="1"/>
          </p:cNvSpPr>
          <p:nvPr/>
        </p:nvSpPr>
        <p:spPr bwMode="auto">
          <a:xfrm>
            <a:off x="5047562" y="2078916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X</a:t>
            </a:r>
          </a:p>
        </p:txBody>
      </p:sp>
      <p:sp>
        <p:nvSpPr>
          <p:cNvPr id="15" name="Rectangle 98"/>
          <p:cNvSpPr>
            <a:spLocks noChangeArrowheads="1"/>
          </p:cNvSpPr>
          <p:nvPr/>
        </p:nvSpPr>
        <p:spPr bwMode="auto">
          <a:xfrm>
            <a:off x="6620088" y="2085677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X</a:t>
            </a:r>
          </a:p>
        </p:txBody>
      </p:sp>
      <p:sp>
        <p:nvSpPr>
          <p:cNvPr id="16" name="Rectangle 99"/>
          <p:cNvSpPr>
            <a:spLocks noChangeArrowheads="1"/>
          </p:cNvSpPr>
          <p:nvPr/>
        </p:nvSpPr>
        <p:spPr bwMode="auto">
          <a:xfrm>
            <a:off x="3835285" y="3190095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Y</a:t>
            </a:r>
          </a:p>
        </p:txBody>
      </p:sp>
      <p:sp>
        <p:nvSpPr>
          <p:cNvPr id="17" name="Rectangle 100"/>
          <p:cNvSpPr>
            <a:spLocks noChangeArrowheads="1"/>
          </p:cNvSpPr>
          <p:nvPr/>
        </p:nvSpPr>
        <p:spPr bwMode="auto">
          <a:xfrm>
            <a:off x="5012634" y="3163107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Y</a:t>
            </a:r>
          </a:p>
        </p:txBody>
      </p:sp>
      <p:sp>
        <p:nvSpPr>
          <p:cNvPr id="19" name="Rectangle 101"/>
          <p:cNvSpPr>
            <a:spLocks noChangeArrowheads="1"/>
          </p:cNvSpPr>
          <p:nvPr/>
        </p:nvSpPr>
        <p:spPr bwMode="auto">
          <a:xfrm>
            <a:off x="6596191" y="3163107"/>
            <a:ext cx="3129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Y</a:t>
            </a:r>
          </a:p>
        </p:txBody>
      </p:sp>
      <p:sp>
        <p:nvSpPr>
          <p:cNvPr id="20" name="Rectangle 102"/>
          <p:cNvSpPr>
            <a:spLocks noChangeArrowheads="1"/>
          </p:cNvSpPr>
          <p:nvPr/>
        </p:nvSpPr>
        <p:spPr bwMode="auto">
          <a:xfrm>
            <a:off x="1531523" y="4219703"/>
            <a:ext cx="11624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Permeating</a:t>
            </a:r>
          </a:p>
          <a:p>
            <a:pPr algn="l"/>
            <a:r>
              <a:rPr lang="en-US" sz="1400" b="1" dirty="0"/>
              <a:t>solute</a:t>
            </a:r>
          </a:p>
        </p:txBody>
      </p:sp>
      <p:sp>
        <p:nvSpPr>
          <p:cNvPr id="21" name="Rectangle 103"/>
          <p:cNvSpPr>
            <a:spLocks noChangeArrowheads="1"/>
          </p:cNvSpPr>
          <p:nvPr/>
        </p:nvSpPr>
        <p:spPr bwMode="auto">
          <a:xfrm>
            <a:off x="6148504" y="4221616"/>
            <a:ext cx="11624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400" b="1" dirty="0"/>
              <a:t>Permeating</a:t>
            </a:r>
          </a:p>
          <a:p>
            <a:pPr algn="l"/>
            <a:r>
              <a:rPr lang="en-US" sz="1400" b="1" dirty="0"/>
              <a:t>solute</a:t>
            </a:r>
          </a:p>
        </p:txBody>
      </p:sp>
      <p:sp>
        <p:nvSpPr>
          <p:cNvPr id="22" name="Rectangle 104"/>
          <p:cNvSpPr>
            <a:spLocks noChangeArrowheads="1"/>
          </p:cNvSpPr>
          <p:nvPr/>
        </p:nvSpPr>
        <p:spPr bwMode="auto">
          <a:xfrm>
            <a:off x="1416702" y="5044393"/>
            <a:ext cx="39918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390" b="0" dirty="0">
                <a:latin typeface="Arial Black"/>
                <a:cs typeface="Arial Black"/>
              </a:rPr>
              <a:t>Steps for water and urea reabsorption:</a:t>
            </a:r>
          </a:p>
        </p:txBody>
      </p:sp>
      <p:sp>
        <p:nvSpPr>
          <p:cNvPr id="23" name="Rectangle 105"/>
          <p:cNvSpPr>
            <a:spLocks noChangeArrowheads="1"/>
          </p:cNvSpPr>
          <p:nvPr/>
        </p:nvSpPr>
        <p:spPr bwMode="auto">
          <a:xfrm>
            <a:off x="2411760" y="5492297"/>
            <a:ext cx="51105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lang="en-US" sz="1390" b="1" dirty="0"/>
              <a:t>Solutes (Na</a:t>
            </a:r>
            <a:r>
              <a:rPr lang="en-US" sz="1390" b="1" baseline="30000" dirty="0"/>
              <a:t>+</a:t>
            </a:r>
            <a:r>
              <a:rPr lang="en-US" sz="1390" b="1" dirty="0"/>
              <a:t>, X, Y) are actively reabsorbed</a:t>
            </a:r>
            <a:r>
              <a:rPr lang="en-US" sz="1390" b="1" dirty="0" smtClean="0"/>
              <a:t>, increasing </a:t>
            </a:r>
            <a:r>
              <a:rPr lang="en-US" sz="1390" b="1" dirty="0"/>
              <a:t>the</a:t>
            </a:r>
          </a:p>
          <a:p>
            <a:pPr algn="l"/>
            <a:r>
              <a:rPr lang="en-US" sz="1390" b="1" dirty="0"/>
              <a:t>osmolarity of peritubular ﬂuid and plasma.</a:t>
            </a:r>
          </a:p>
        </p:txBody>
      </p:sp>
      <p:sp>
        <p:nvSpPr>
          <p:cNvPr id="24" name="Rectangle 106"/>
          <p:cNvSpPr>
            <a:spLocks noChangeArrowheads="1"/>
          </p:cNvSpPr>
          <p:nvPr/>
        </p:nvSpPr>
        <p:spPr bwMode="auto">
          <a:xfrm>
            <a:off x="2402341" y="5961342"/>
            <a:ext cx="29702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390" b="1" dirty="0"/>
              <a:t>Water is reabsorbed by osmosis.</a:t>
            </a:r>
          </a:p>
        </p:txBody>
      </p:sp>
      <p:sp>
        <p:nvSpPr>
          <p:cNvPr id="25" name="Rectangle 107"/>
          <p:cNvSpPr>
            <a:spLocks noChangeArrowheads="1"/>
          </p:cNvSpPr>
          <p:nvPr/>
        </p:nvSpPr>
        <p:spPr bwMode="auto">
          <a:xfrm>
            <a:off x="2391124" y="6245368"/>
            <a:ext cx="4394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390" b="1" dirty="0"/>
              <a:t>Urea (permeating solute) is reabsorbed passively.</a:t>
            </a:r>
          </a:p>
        </p:txBody>
      </p:sp>
      <p:sp>
        <p:nvSpPr>
          <p:cNvPr id="26" name="Rectangle 108"/>
          <p:cNvSpPr>
            <a:spLocks noChangeArrowheads="1"/>
          </p:cNvSpPr>
          <p:nvPr/>
        </p:nvSpPr>
        <p:spPr bwMode="auto">
          <a:xfrm>
            <a:off x="3357784" y="3004357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Na</a:t>
            </a:r>
            <a:r>
              <a:rPr lang="en-US" sz="1400" b="1" baseline="30000" dirty="0"/>
              <a:t>+</a:t>
            </a:r>
            <a:endParaRPr lang="en-US" sz="1400" b="1" dirty="0"/>
          </a:p>
        </p:txBody>
      </p:sp>
      <p:sp>
        <p:nvSpPr>
          <p:cNvPr id="27" name="Rectangle 109"/>
          <p:cNvSpPr>
            <a:spLocks noChangeArrowheads="1"/>
          </p:cNvSpPr>
          <p:nvPr/>
        </p:nvSpPr>
        <p:spPr bwMode="auto">
          <a:xfrm>
            <a:off x="6621735" y="2514111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Na</a:t>
            </a:r>
            <a:r>
              <a:rPr lang="en-US" sz="1400" b="1" baseline="30000" dirty="0"/>
              <a:t>+</a:t>
            </a:r>
            <a:endParaRPr lang="en-US" sz="1400" b="1" dirty="0"/>
          </a:p>
        </p:txBody>
      </p:sp>
      <p:sp>
        <p:nvSpPr>
          <p:cNvPr id="28" name="Rectangle 110"/>
          <p:cNvSpPr>
            <a:spLocks noChangeArrowheads="1"/>
          </p:cNvSpPr>
          <p:nvPr/>
        </p:nvSpPr>
        <p:spPr bwMode="auto">
          <a:xfrm>
            <a:off x="2142970" y="3815170"/>
            <a:ext cx="520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H</a:t>
            </a:r>
            <a:r>
              <a:rPr lang="en-US" sz="1400" b="1" baseline="-25000" dirty="0"/>
              <a:t>2</a:t>
            </a:r>
            <a:r>
              <a:rPr lang="en-US" sz="1400" b="1" dirty="0"/>
              <a:t>O</a:t>
            </a:r>
          </a:p>
        </p:txBody>
      </p:sp>
      <p:sp>
        <p:nvSpPr>
          <p:cNvPr id="29" name="Rectangle 111"/>
          <p:cNvSpPr>
            <a:spLocks noChangeArrowheads="1"/>
          </p:cNvSpPr>
          <p:nvPr/>
        </p:nvSpPr>
        <p:spPr bwMode="auto">
          <a:xfrm>
            <a:off x="6548732" y="3826391"/>
            <a:ext cx="5205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H</a:t>
            </a:r>
            <a:r>
              <a:rPr lang="en-US" sz="1400" b="1" baseline="-25000" dirty="0"/>
              <a:t>2</a:t>
            </a:r>
            <a:r>
              <a:rPr lang="en-US" sz="1400" b="1" dirty="0"/>
              <a:t>O</a:t>
            </a:r>
          </a:p>
        </p:txBody>
      </p:sp>
      <p:sp>
        <p:nvSpPr>
          <p:cNvPr id="30" name="Rectangle 112"/>
          <p:cNvSpPr>
            <a:spLocks noChangeArrowheads="1"/>
          </p:cNvSpPr>
          <p:nvPr/>
        </p:nvSpPr>
        <p:spPr bwMode="auto">
          <a:xfrm>
            <a:off x="4974693" y="2486906"/>
            <a:ext cx="4840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Na</a:t>
            </a:r>
            <a:r>
              <a:rPr lang="en-US" sz="1400" b="1" baseline="30000" dirty="0"/>
              <a:t>+</a:t>
            </a:r>
            <a:endParaRPr lang="en-US" sz="1400" b="1" dirty="0"/>
          </a:p>
        </p:txBody>
      </p:sp>
      <p:sp>
        <p:nvSpPr>
          <p:cNvPr id="31" name="Rectangle 113"/>
          <p:cNvSpPr>
            <a:spLocks noChangeArrowheads="1"/>
          </p:cNvSpPr>
          <p:nvPr/>
        </p:nvSpPr>
        <p:spPr bwMode="auto">
          <a:xfrm>
            <a:off x="4973817" y="2692834"/>
            <a:ext cx="3842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K</a:t>
            </a:r>
            <a:r>
              <a:rPr lang="en-US" sz="1400" b="1" baseline="30000" dirty="0"/>
              <a:t>+</a:t>
            </a:r>
            <a:endParaRPr lang="en-US" sz="1400" b="1" dirty="0"/>
          </a:p>
        </p:txBody>
      </p:sp>
      <p:sp>
        <p:nvSpPr>
          <p:cNvPr id="32" name="Rectangle 97"/>
          <p:cNvSpPr>
            <a:spLocks noChangeArrowheads="1"/>
          </p:cNvSpPr>
          <p:nvPr/>
        </p:nvSpPr>
        <p:spPr bwMode="auto">
          <a:xfrm>
            <a:off x="3836740" y="2090881"/>
            <a:ext cx="303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1400" b="1" dirty="0"/>
              <a:t>X</a:t>
            </a:r>
          </a:p>
        </p:txBody>
      </p:sp>
      <p:sp>
        <p:nvSpPr>
          <p:cNvPr id="33" name="Freeform 32"/>
          <p:cNvSpPr/>
          <p:nvPr/>
        </p:nvSpPr>
        <p:spPr>
          <a:xfrm>
            <a:off x="3052465" y="1144625"/>
            <a:ext cx="95250" cy="355600"/>
          </a:xfrm>
          <a:custGeom>
            <a:avLst/>
            <a:gdLst>
              <a:gd name="connsiteX0" fmla="*/ 0 w 95250"/>
              <a:gd name="connsiteY0" fmla="*/ 0 h 355600"/>
              <a:gd name="connsiteX1" fmla="*/ 95250 w 95250"/>
              <a:gd name="connsiteY1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355600">
                <a:moveTo>
                  <a:pt x="0" y="0"/>
                </a:moveTo>
                <a:lnTo>
                  <a:pt x="95250" y="35560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4051300" y="1211300"/>
            <a:ext cx="79375" cy="327025"/>
          </a:xfrm>
          <a:custGeom>
            <a:avLst/>
            <a:gdLst>
              <a:gd name="connsiteX0" fmla="*/ 0 w 79375"/>
              <a:gd name="connsiteY0" fmla="*/ 0 h 327025"/>
              <a:gd name="connsiteX1" fmla="*/ 79375 w 79375"/>
              <a:gd name="connsiteY1" fmla="*/ 327025 h 32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75" h="327025">
                <a:moveTo>
                  <a:pt x="0" y="0"/>
                </a:moveTo>
                <a:lnTo>
                  <a:pt x="79375" y="3270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733925" y="1147800"/>
            <a:ext cx="501650" cy="549275"/>
          </a:xfrm>
          <a:custGeom>
            <a:avLst/>
            <a:gdLst>
              <a:gd name="connsiteX0" fmla="*/ 0 w 501650"/>
              <a:gd name="connsiteY0" fmla="*/ 549275 h 549275"/>
              <a:gd name="connsiteX1" fmla="*/ 501650 w 501650"/>
              <a:gd name="connsiteY1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1650" h="549275">
                <a:moveTo>
                  <a:pt x="0" y="549275"/>
                </a:moveTo>
                <a:lnTo>
                  <a:pt x="50165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5568950" y="646150"/>
            <a:ext cx="203200" cy="911225"/>
          </a:xfrm>
          <a:custGeom>
            <a:avLst/>
            <a:gdLst>
              <a:gd name="connsiteX0" fmla="*/ 0 w 203200"/>
              <a:gd name="connsiteY0" fmla="*/ 911225 h 911225"/>
              <a:gd name="connsiteX1" fmla="*/ 203200 w 203200"/>
              <a:gd name="connsiteY1" fmla="*/ 0 h 91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200" h="911225">
                <a:moveTo>
                  <a:pt x="0" y="911225"/>
                </a:moveTo>
                <a:lnTo>
                  <a:pt x="20320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6042025" y="1147800"/>
            <a:ext cx="266700" cy="304800"/>
          </a:xfrm>
          <a:custGeom>
            <a:avLst/>
            <a:gdLst>
              <a:gd name="connsiteX0" fmla="*/ 0 w 266700"/>
              <a:gd name="connsiteY0" fmla="*/ 304800 h 304800"/>
              <a:gd name="connsiteX1" fmla="*/ 266700 w 266700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700" h="304800">
                <a:moveTo>
                  <a:pt x="0" y="304800"/>
                </a:moveTo>
                <a:lnTo>
                  <a:pt x="26670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19.5  Mechanism of water reabsorption.</a:t>
            </a:r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89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Establishment of the Medullary Osmotic Gradient</a:t>
            </a:r>
            <a:endParaRPr lang="en-US"/>
          </a:p>
        </p:txBody>
      </p:sp>
      <p:sp>
        <p:nvSpPr>
          <p:cNvPr id="47106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Osmolarity of interstitial fluid of renal medulla varies with depth </a:t>
            </a:r>
          </a:p>
          <a:p>
            <a:pPr lvl="1"/>
            <a:r>
              <a:rPr lang="en-US" dirty="0" smtClean="0"/>
              <a:t>Lower osmolarity near cortex</a:t>
            </a:r>
          </a:p>
          <a:p>
            <a:pPr lvl="1"/>
            <a:r>
              <a:rPr lang="en-US" dirty="0" smtClean="0"/>
              <a:t>Greater osmolarity near renal pelvis</a:t>
            </a:r>
          </a:p>
          <a:p>
            <a:r>
              <a:rPr lang="en-US" dirty="0" smtClean="0"/>
              <a:t>Gradient is critical to water reabsorption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6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9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19.6  The medullary osmotic gradient.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50" name="Picture 49" descr="figure_19_06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2"/>
          <a:stretch/>
        </p:blipFill>
        <p:spPr>
          <a:xfrm>
            <a:off x="271272" y="1115568"/>
            <a:ext cx="8601456" cy="444725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340339" y="1196459"/>
            <a:ext cx="11977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Proximal tubule</a:t>
            </a:r>
          </a:p>
        </p:txBody>
      </p:sp>
      <p:sp>
        <p:nvSpPr>
          <p:cNvPr id="52" name="Freeform 51"/>
          <p:cNvSpPr/>
          <p:nvPr/>
        </p:nvSpPr>
        <p:spPr>
          <a:xfrm>
            <a:off x="1917700" y="1400175"/>
            <a:ext cx="0" cy="184150"/>
          </a:xfrm>
          <a:custGeom>
            <a:avLst/>
            <a:gdLst>
              <a:gd name="connsiteX0" fmla="*/ 0 w 0"/>
              <a:gd name="connsiteY0" fmla="*/ 184150 h 184150"/>
              <a:gd name="connsiteX1" fmla="*/ 0 w 0"/>
              <a:gd name="connsiteY1" fmla="*/ 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84150">
                <a:moveTo>
                  <a:pt x="0" y="18415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3413125" y="1317625"/>
            <a:ext cx="365125" cy="476250"/>
          </a:xfrm>
          <a:custGeom>
            <a:avLst/>
            <a:gdLst>
              <a:gd name="connsiteX0" fmla="*/ 0 w 361950"/>
              <a:gd name="connsiteY0" fmla="*/ 466725 h 466725"/>
              <a:gd name="connsiteX1" fmla="*/ 361950 w 361950"/>
              <a:gd name="connsiteY1" fmla="*/ 0 h 466725"/>
              <a:gd name="connsiteX0" fmla="*/ 0 w 365125"/>
              <a:gd name="connsiteY0" fmla="*/ 476250 h 476250"/>
              <a:gd name="connsiteX1" fmla="*/ 365125 w 365125"/>
              <a:gd name="connsiteY1" fmla="*/ 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5125" h="476250">
                <a:moveTo>
                  <a:pt x="0" y="476250"/>
                </a:moveTo>
                <a:lnTo>
                  <a:pt x="36512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6496050" y="1409700"/>
            <a:ext cx="0" cy="307975"/>
          </a:xfrm>
          <a:custGeom>
            <a:avLst/>
            <a:gdLst>
              <a:gd name="connsiteX0" fmla="*/ 0 w 0"/>
              <a:gd name="connsiteY0" fmla="*/ 307975 h 307975"/>
              <a:gd name="connsiteX1" fmla="*/ 0 w 0"/>
              <a:gd name="connsiteY1" fmla="*/ 0 h 30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7975">
                <a:moveTo>
                  <a:pt x="0" y="307975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7607300" y="1333500"/>
            <a:ext cx="406400" cy="0"/>
          </a:xfrm>
          <a:custGeom>
            <a:avLst/>
            <a:gdLst>
              <a:gd name="connsiteX0" fmla="*/ 0 w 406400"/>
              <a:gd name="connsiteY0" fmla="*/ 0 h 0"/>
              <a:gd name="connsiteX1" fmla="*/ 406400 w 406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400">
                <a:moveTo>
                  <a:pt x="0" y="0"/>
                </a:moveTo>
                <a:lnTo>
                  <a:pt x="4064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1047750" y="2035175"/>
            <a:ext cx="276225" cy="0"/>
          </a:xfrm>
          <a:custGeom>
            <a:avLst/>
            <a:gdLst>
              <a:gd name="connsiteX0" fmla="*/ 0 w 276225"/>
              <a:gd name="connsiteY0" fmla="*/ 0 h 0"/>
              <a:gd name="connsiteX1" fmla="*/ 276225 w 2762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6225">
                <a:moveTo>
                  <a:pt x="0" y="0"/>
                </a:moveTo>
                <a:lnTo>
                  <a:pt x="27622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1085850" y="2221108"/>
            <a:ext cx="104775" cy="3043041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977900" y="3717925"/>
            <a:ext cx="107950" cy="3175"/>
          </a:xfrm>
          <a:custGeom>
            <a:avLst/>
            <a:gdLst>
              <a:gd name="connsiteX0" fmla="*/ 107950 w 107950"/>
              <a:gd name="connsiteY0" fmla="*/ 3175 h 3175"/>
              <a:gd name="connsiteX1" fmla="*/ 0 w 107950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950" h="3175">
                <a:moveTo>
                  <a:pt x="107950" y="3175"/>
                </a:moveTo>
                <a:lnTo>
                  <a:pt x="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23646" y="1621909"/>
            <a:ext cx="989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Tubular ﬂuid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00604" y="1193284"/>
            <a:ext cx="9412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Direction of</a:t>
            </a:r>
          </a:p>
          <a:p>
            <a:pPr algn="l"/>
            <a:r>
              <a:rPr lang="en-US" sz="1050" b="1" dirty="0"/>
              <a:t>ﬂuid ﬂow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982039" y="1193284"/>
            <a:ext cx="9926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Distal tubule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953714" y="1193284"/>
            <a:ext cx="8355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Collecting</a:t>
            </a:r>
          </a:p>
          <a:p>
            <a:pPr algn="l"/>
            <a:r>
              <a:rPr lang="en-US" sz="1050" b="1" dirty="0"/>
              <a:t>duct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43899" y="1890661"/>
            <a:ext cx="8954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Peritubular</a:t>
            </a:r>
          </a:p>
          <a:p>
            <a:pPr algn="l"/>
            <a:r>
              <a:rPr lang="en-US" sz="1050" b="1" dirty="0"/>
              <a:t>ﬂuid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307524" y="1982736"/>
            <a:ext cx="409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300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07524" y="2211336"/>
            <a:ext cx="409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300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307524" y="2468511"/>
            <a:ext cx="409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400</a:t>
            </a:r>
            <a:endParaRPr lang="en-US" sz="105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307524" y="2719336"/>
            <a:ext cx="409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500</a:t>
            </a:r>
            <a:endParaRPr lang="en-US" sz="105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1307524" y="2973336"/>
            <a:ext cx="409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600</a:t>
            </a:r>
            <a:endParaRPr lang="en-US" sz="105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1307524" y="3227336"/>
            <a:ext cx="409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700</a:t>
            </a:r>
            <a:endParaRPr lang="en-US" sz="105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307524" y="3484511"/>
            <a:ext cx="409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800</a:t>
            </a:r>
            <a:endParaRPr lang="en-US" sz="105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1307524" y="3738511"/>
            <a:ext cx="409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900</a:t>
            </a:r>
            <a:endParaRPr lang="en-US" sz="105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234499" y="3998861"/>
            <a:ext cx="4842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1000</a:t>
            </a:r>
            <a:endParaRPr lang="en-US" sz="105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234499" y="4246511"/>
            <a:ext cx="4842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1100</a:t>
            </a:r>
            <a:endParaRPr lang="en-US" sz="105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1234499" y="4503686"/>
            <a:ext cx="4842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1200</a:t>
            </a:r>
            <a:endParaRPr lang="en-US" sz="105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234499" y="4757686"/>
            <a:ext cx="4842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1300</a:t>
            </a:r>
            <a:endParaRPr lang="en-US" sz="105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1234499" y="5014861"/>
            <a:ext cx="4842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1400</a:t>
            </a:r>
            <a:endParaRPr lang="en-US" sz="105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237549" y="3567061"/>
            <a:ext cx="813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Medullary</a:t>
            </a:r>
          </a:p>
          <a:p>
            <a:pPr algn="l"/>
            <a:r>
              <a:rPr lang="en-US" sz="1050" b="1" dirty="0"/>
              <a:t>osmotic</a:t>
            </a:r>
          </a:p>
          <a:p>
            <a:pPr algn="l"/>
            <a:r>
              <a:rPr lang="en-US" sz="1050" b="1" dirty="0"/>
              <a:t>gradient</a:t>
            </a:r>
          </a:p>
          <a:p>
            <a:pPr algn="l"/>
            <a:r>
              <a:rPr lang="en-US" sz="1050" b="1" dirty="0"/>
              <a:t>(mOsm)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98074" y="3786136"/>
            <a:ext cx="15317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>
                <a:latin typeface="Arial Black"/>
                <a:cs typeface="Arial Black"/>
              </a:rPr>
              <a:t>Descending limb</a:t>
            </a:r>
          </a:p>
          <a:p>
            <a:pPr algn="l"/>
            <a:r>
              <a:rPr lang="en-US" sz="1050" b="1" dirty="0"/>
              <a:t>– Permeable to water</a:t>
            </a:r>
          </a:p>
          <a:p>
            <a:pPr algn="l"/>
            <a:r>
              <a:rPr lang="en-US" sz="1050" b="1" dirty="0"/>
              <a:t>– No Na</a:t>
            </a:r>
            <a:r>
              <a:rPr lang="en-US" sz="1050" b="1" baseline="30000" dirty="0"/>
              <a:t>+</a:t>
            </a:r>
            <a:r>
              <a:rPr lang="en-US" sz="1050" b="1" dirty="0"/>
              <a:t>, K</a:t>
            </a:r>
            <a:r>
              <a:rPr lang="en-US" sz="1050" b="1" baseline="30000" dirty="0"/>
              <a:t>+</a:t>
            </a:r>
            <a:r>
              <a:rPr lang="en-US" sz="1050" b="1" dirty="0"/>
              <a:t>, Cl</a:t>
            </a:r>
            <a:r>
              <a:rPr lang="en-US" sz="1050" b="1" baseline="30000" dirty="0"/>
              <a:t>–</a:t>
            </a:r>
          </a:p>
          <a:p>
            <a:pPr algn="l"/>
            <a:r>
              <a:rPr lang="en-US" sz="1050" b="1" dirty="0"/>
              <a:t>   transport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39824" y="3976636"/>
            <a:ext cx="12921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– </a:t>
            </a:r>
            <a:r>
              <a:rPr lang="en-US" sz="1050" b="1" dirty="0"/>
              <a:t>Impermeable to</a:t>
            </a:r>
          </a:p>
          <a:p>
            <a:pPr algn="l"/>
            <a:r>
              <a:rPr lang="en-US" sz="1050" b="1" dirty="0"/>
              <a:t>   water</a:t>
            </a:r>
          </a:p>
          <a:p>
            <a:pPr algn="l"/>
            <a:r>
              <a:rPr lang="en-US" sz="1050" b="1" dirty="0"/>
              <a:t>– Na</a:t>
            </a:r>
            <a:r>
              <a:rPr lang="en-US" sz="1050" b="1" baseline="30000" dirty="0" smtClean="0"/>
              <a:t>+</a:t>
            </a:r>
            <a:r>
              <a:rPr lang="en-US" sz="1050" b="1" dirty="0" smtClean="0"/>
              <a:t>, </a:t>
            </a:r>
            <a:r>
              <a:rPr lang="en-US" sz="1050" b="1" dirty="0"/>
              <a:t>K</a:t>
            </a:r>
            <a:r>
              <a:rPr lang="en-US" sz="1050" b="1" baseline="30000" dirty="0" smtClean="0"/>
              <a:t>+</a:t>
            </a:r>
            <a:r>
              <a:rPr lang="en-US" sz="1050" b="1" dirty="0" smtClean="0"/>
              <a:t>, </a:t>
            </a:r>
            <a:r>
              <a:rPr lang="en-US" sz="1050" b="1" dirty="0"/>
              <a:t>Cl</a:t>
            </a:r>
            <a:r>
              <a:rPr lang="en-US" sz="1050" b="1" baseline="30000" dirty="0"/>
              <a:t>–</a:t>
            </a:r>
          </a:p>
          <a:p>
            <a:pPr algn="l"/>
            <a:r>
              <a:rPr lang="en-US" sz="1050" b="1" dirty="0" smtClean="0"/>
              <a:t>   </a:t>
            </a:r>
            <a:r>
              <a:rPr lang="en-US" sz="1050" b="1" dirty="0"/>
              <a:t>cotransporter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733474" y="3659136"/>
            <a:ext cx="12994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rial Black"/>
                <a:cs typeface="Arial Black"/>
              </a:rPr>
              <a:t> Thick</a:t>
            </a:r>
          </a:p>
          <a:p>
            <a:pPr algn="ctr"/>
            <a:r>
              <a:rPr lang="en-US" sz="1050" dirty="0">
                <a:latin typeface="Arial Black"/>
                <a:cs typeface="Arial Black"/>
              </a:rPr>
              <a:t>ascending limb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965512" y="3221546"/>
            <a:ext cx="409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Na</a:t>
            </a:r>
            <a:r>
              <a:rPr lang="en-US" sz="1050" b="1" baseline="30000" dirty="0"/>
              <a:t>+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975396" y="3088211"/>
            <a:ext cx="338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K</a:t>
            </a:r>
            <a:r>
              <a:rPr lang="en-US" sz="1050" b="1" baseline="30000" dirty="0" smtClean="0"/>
              <a:t>+</a:t>
            </a:r>
            <a:endParaRPr lang="en-US" sz="1050" b="1" baseline="30000" dirty="0"/>
          </a:p>
        </p:txBody>
      </p:sp>
      <p:sp>
        <p:nvSpPr>
          <p:cNvPr id="83" name="TextBox 82"/>
          <p:cNvSpPr txBox="1"/>
          <p:nvPr/>
        </p:nvSpPr>
        <p:spPr>
          <a:xfrm>
            <a:off x="5969046" y="3354911"/>
            <a:ext cx="3770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 smtClean="0"/>
              <a:t>Cl</a:t>
            </a:r>
            <a:r>
              <a:rPr lang="en-US" sz="1050" b="1" baseline="30000" dirty="0" smtClean="0"/>
              <a:t>–</a:t>
            </a:r>
            <a:endParaRPr lang="en-US" sz="1050" b="1" baseline="30000" dirty="0"/>
          </a:p>
        </p:txBody>
      </p:sp>
      <p:sp>
        <p:nvSpPr>
          <p:cNvPr id="84" name="TextBox 83"/>
          <p:cNvSpPr txBox="1"/>
          <p:nvPr/>
        </p:nvSpPr>
        <p:spPr>
          <a:xfrm>
            <a:off x="6407196" y="3164411"/>
            <a:ext cx="4840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Urea</a:t>
            </a:r>
            <a:endParaRPr lang="en-US" sz="1050" b="1" baseline="30000" dirty="0"/>
          </a:p>
        </p:txBody>
      </p:sp>
      <p:sp>
        <p:nvSpPr>
          <p:cNvPr id="85" name="TextBox 84"/>
          <p:cNvSpPr txBox="1"/>
          <p:nvPr/>
        </p:nvSpPr>
        <p:spPr>
          <a:xfrm>
            <a:off x="2882946" y="3215211"/>
            <a:ext cx="5693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Water</a:t>
            </a:r>
            <a:endParaRPr lang="en-US" sz="1050" b="1" baseline="30000" dirty="0"/>
          </a:p>
        </p:txBody>
      </p:sp>
      <p:sp>
        <p:nvSpPr>
          <p:cNvPr id="86" name="TextBox 85"/>
          <p:cNvSpPr txBox="1"/>
          <p:nvPr/>
        </p:nvSpPr>
        <p:spPr>
          <a:xfrm>
            <a:off x="2324146" y="2173811"/>
            <a:ext cx="685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Medulla</a:t>
            </a:r>
            <a:endParaRPr lang="en-US" sz="1050" b="1" baseline="30000" dirty="0"/>
          </a:p>
        </p:txBody>
      </p:sp>
      <p:sp>
        <p:nvSpPr>
          <p:cNvPr id="87" name="TextBox 86"/>
          <p:cNvSpPr txBox="1"/>
          <p:nvPr/>
        </p:nvSpPr>
        <p:spPr>
          <a:xfrm>
            <a:off x="2324146" y="1976961"/>
            <a:ext cx="6111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Cortex</a:t>
            </a:r>
            <a:endParaRPr lang="en-US" sz="1050" b="1" baseline="30000" dirty="0"/>
          </a:p>
        </p:txBody>
      </p:sp>
      <p:sp>
        <p:nvSpPr>
          <p:cNvPr id="88" name="TextBox 87"/>
          <p:cNvSpPr txBox="1"/>
          <p:nvPr/>
        </p:nvSpPr>
        <p:spPr>
          <a:xfrm>
            <a:off x="4171374" y="5310136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Loop of Henle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997124" y="5297436"/>
            <a:ext cx="9704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/>
              <a:t>Renal pelvis</a:t>
            </a:r>
          </a:p>
        </p:txBody>
      </p:sp>
      <p:sp>
        <p:nvSpPr>
          <p:cNvPr id="90" name="Freeform 89"/>
          <p:cNvSpPr/>
          <p:nvPr/>
        </p:nvSpPr>
        <p:spPr>
          <a:xfrm>
            <a:off x="4702175" y="5000625"/>
            <a:ext cx="0" cy="346075"/>
          </a:xfrm>
          <a:custGeom>
            <a:avLst/>
            <a:gdLst>
              <a:gd name="connsiteX0" fmla="*/ 0 w 0"/>
              <a:gd name="connsiteY0" fmla="*/ 0 h 346075"/>
              <a:gd name="connsiteX1" fmla="*/ 0 w 0"/>
              <a:gd name="connsiteY1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6075">
                <a:moveTo>
                  <a:pt x="0" y="0"/>
                </a:moveTo>
                <a:lnTo>
                  <a:pt x="0" y="346075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061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Establishment of the Medullary Osmotic Gradient</a:t>
            </a:r>
            <a:endParaRPr lang="en-US"/>
          </a:p>
        </p:txBody>
      </p:sp>
      <p:sp>
        <p:nvSpPr>
          <p:cNvPr id="51202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Osmotic gradient is established by the countercurrent multiplier</a:t>
            </a:r>
          </a:p>
          <a:p>
            <a:r>
              <a:rPr lang="en-US" dirty="0" smtClean="0"/>
              <a:t>Dependent on loop of </a:t>
            </a:r>
            <a:r>
              <a:rPr lang="en-US" dirty="0" err="1" smtClean="0"/>
              <a:t>Henle</a:t>
            </a:r>
            <a:r>
              <a:rPr lang="en-US" dirty="0" smtClean="0"/>
              <a:t> </a:t>
            </a:r>
          </a:p>
          <a:p>
            <a:r>
              <a:rPr lang="en-US" dirty="0" smtClean="0"/>
              <a:t>Ascending limb</a:t>
            </a:r>
          </a:p>
          <a:p>
            <a:pPr lvl="1"/>
            <a:r>
              <a:rPr lang="en-US" dirty="0" smtClean="0"/>
              <a:t>Impermeable to water</a:t>
            </a:r>
          </a:p>
          <a:p>
            <a:pPr lvl="1"/>
            <a:r>
              <a:rPr lang="en-US" dirty="0" smtClean="0"/>
              <a:t>Active transport of Na</a:t>
            </a:r>
            <a:r>
              <a:rPr lang="en-US" baseline="30000" dirty="0" smtClean="0"/>
              <a:t>+</a:t>
            </a:r>
            <a:r>
              <a:rPr lang="en-US" dirty="0" smtClean="0"/>
              <a:t>, </a:t>
            </a:r>
            <a:r>
              <a:rPr lang="en-US" dirty="0" err="1" smtClean="0"/>
              <a:t>Cl</a:t>
            </a:r>
            <a:r>
              <a:rPr lang="en-US" baseline="30000" dirty="0" smtClean="0"/>
              <a:t>–</a:t>
            </a:r>
            <a:r>
              <a:rPr lang="en-US" dirty="0" smtClean="0"/>
              <a:t>, and K</a:t>
            </a:r>
            <a:r>
              <a:rPr lang="en-US" baseline="30000" dirty="0" smtClean="0"/>
              <a:t>+</a:t>
            </a:r>
          </a:p>
          <a:p>
            <a:r>
              <a:rPr lang="en-US" dirty="0" smtClean="0"/>
              <a:t>Descending limb</a:t>
            </a:r>
          </a:p>
          <a:p>
            <a:pPr lvl="1"/>
            <a:r>
              <a:rPr lang="en-US" dirty="0" smtClean="0"/>
              <a:t>Permeable to water</a:t>
            </a:r>
          </a:p>
          <a:p>
            <a:pPr lvl="1"/>
            <a:r>
              <a:rPr lang="en-US" dirty="0" smtClean="0"/>
              <a:t>No transport of Na</a:t>
            </a:r>
            <a:r>
              <a:rPr lang="en-US" baseline="30000" dirty="0" smtClean="0"/>
              <a:t>+</a:t>
            </a:r>
            <a:r>
              <a:rPr lang="en-US" dirty="0" smtClean="0"/>
              <a:t>, </a:t>
            </a:r>
            <a:r>
              <a:rPr lang="en-US" dirty="0" err="1" smtClean="0"/>
              <a:t>Cl</a:t>
            </a:r>
            <a:r>
              <a:rPr lang="en-US" baseline="30000" dirty="0" smtClean="0"/>
              <a:t>–</a:t>
            </a:r>
            <a:r>
              <a:rPr lang="en-US" dirty="0" smtClean="0"/>
              <a:t>, or K</a:t>
            </a:r>
            <a:r>
              <a:rPr lang="en-US" baseline="30000" dirty="0" smtClean="0"/>
              <a:t>+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899610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Establishment of the Medullary Osmotic Gradient</a:t>
            </a:r>
            <a:endParaRPr lang="en-US"/>
          </a:p>
        </p:txBody>
      </p:sp>
      <p:sp>
        <p:nvSpPr>
          <p:cNvPr id="53250" name="Rectangle 1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of countercurrent multiplier</a:t>
            </a:r>
          </a:p>
          <a:p>
            <a:pPr lvl="1"/>
            <a:r>
              <a:rPr lang="en-US" dirty="0" smtClean="0"/>
              <a:t>Fluid in proximal tubule = 300 </a:t>
            </a:r>
            <a:r>
              <a:rPr lang="en-US" dirty="0" err="1" smtClean="0"/>
              <a:t>mOsm</a:t>
            </a:r>
            <a:endParaRPr lang="en-US" dirty="0" smtClean="0"/>
          </a:p>
          <a:p>
            <a:pPr lvl="1"/>
            <a:r>
              <a:rPr lang="en-US" dirty="0" smtClean="0"/>
              <a:t>Fluid in descending limb: osmolarity increases as it descends</a:t>
            </a:r>
          </a:p>
          <a:p>
            <a:pPr lvl="2"/>
            <a:r>
              <a:rPr lang="en-US" dirty="0" smtClean="0"/>
              <a:t>Osmolarity = interstitial fluid</a:t>
            </a:r>
          </a:p>
          <a:p>
            <a:pPr lvl="2"/>
            <a:r>
              <a:rPr lang="en-US" dirty="0" smtClean="0"/>
              <a:t>Osmolarity &gt; descending limb</a:t>
            </a:r>
          </a:p>
          <a:p>
            <a:pPr lvl="1"/>
            <a:r>
              <a:rPr lang="en-US" dirty="0" smtClean="0"/>
              <a:t>Fluid in ascending limb: osmolarity decreases as it ascends</a:t>
            </a:r>
          </a:p>
          <a:p>
            <a:pPr lvl="2"/>
            <a:r>
              <a:rPr lang="en-US" dirty="0" smtClean="0"/>
              <a:t>Osmolarity &lt; interstitial fluid</a:t>
            </a:r>
          </a:p>
          <a:p>
            <a:pPr lvl="2"/>
            <a:r>
              <a:rPr lang="en-US" dirty="0" smtClean="0"/>
              <a:t>Osmolarity &lt; descending limb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03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Establishment of the Medullary Osmotic Gradient</a:t>
            </a:r>
            <a:endParaRPr lang="en-US"/>
          </a:p>
        </p:txBody>
      </p:sp>
      <p:sp>
        <p:nvSpPr>
          <p:cNvPr id="55298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of countercurrent multiplier</a:t>
            </a:r>
          </a:p>
          <a:p>
            <a:pPr lvl="1"/>
            <a:r>
              <a:rPr lang="en-US" dirty="0" smtClean="0"/>
              <a:t>Fluid in distal tubule = 100 </a:t>
            </a:r>
            <a:r>
              <a:rPr lang="en-US" dirty="0" err="1" smtClean="0"/>
              <a:t>mOsm</a:t>
            </a:r>
            <a:endParaRPr lang="en-US" dirty="0" smtClean="0"/>
          </a:p>
          <a:p>
            <a:pPr lvl="1"/>
            <a:r>
              <a:rPr lang="en-US" dirty="0" smtClean="0"/>
              <a:t>Cortical interstitial fluid = 300 </a:t>
            </a:r>
            <a:r>
              <a:rPr lang="en-US" dirty="0" err="1" smtClean="0"/>
              <a:t>mOsm</a:t>
            </a:r>
            <a:endParaRPr lang="en-US" dirty="0" smtClean="0"/>
          </a:p>
          <a:p>
            <a:pPr lvl="1"/>
            <a:r>
              <a:rPr lang="en-US" dirty="0" smtClean="0"/>
              <a:t>Medullary interstitial fluid: increases from cortex to renal pelvis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58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gure_19_07_unlabeled-step0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92100" y="482059"/>
            <a:ext cx="7954000" cy="59883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9360" y="504709"/>
            <a:ext cx="10695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Peritubular ﬂuid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546" y="707909"/>
            <a:ext cx="83869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/>
              <a:t>Tubular ﬂuid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160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510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050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908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66230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5305" y="20964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01205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64705" y="18360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9483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83755" y="15312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9165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9165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12330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79005" y="82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9165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1185" y="93015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Cortex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4056" y="1120659"/>
            <a:ext cx="6143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Medulla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7226" y="1612784"/>
            <a:ext cx="8130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No osmotic</a:t>
            </a:r>
          </a:p>
          <a:p>
            <a:pPr algn="l"/>
            <a:r>
              <a:rPr lang="en-US" sz="900" b="1" dirty="0"/>
              <a:t>gradient</a:t>
            </a:r>
          </a:p>
          <a:p>
            <a:pPr algn="l"/>
            <a:r>
              <a:rPr lang="en-US" sz="900" b="1" dirty="0"/>
              <a:t>(mOsm)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1560" y="2587131"/>
            <a:ext cx="5439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Fluid</a:t>
            </a:r>
          </a:p>
          <a:p>
            <a:pPr algn="l"/>
            <a:r>
              <a:rPr lang="en-US" sz="900" b="1" dirty="0"/>
              <a:t>enters</a:t>
            </a:r>
          </a:p>
          <a:p>
            <a:pPr algn="l"/>
            <a:r>
              <a:rPr lang="en-US" sz="900" b="1" dirty="0"/>
              <a:t>tubule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56107" y="2583954"/>
            <a:ext cx="1202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Active transport</a:t>
            </a:r>
          </a:p>
          <a:p>
            <a:pPr algn="l"/>
            <a:r>
              <a:rPr lang="en-US" sz="900" b="1" dirty="0"/>
              <a:t>of Na</a:t>
            </a:r>
            <a:r>
              <a:rPr lang="en-US" sz="900" b="1" baseline="30000" dirty="0"/>
              <a:t>+</a:t>
            </a:r>
            <a:r>
              <a:rPr lang="en-US" sz="900" b="1" dirty="0"/>
              <a:t>, Cl</a:t>
            </a:r>
            <a:r>
              <a:rPr lang="en-US" sz="900" b="1" baseline="30000" dirty="0"/>
              <a:t>–</a:t>
            </a:r>
            <a:r>
              <a:rPr lang="en-US" sz="900" b="1" dirty="0"/>
              <a:t>, K</a:t>
            </a:r>
            <a:r>
              <a:rPr lang="en-US" sz="900" b="1" baseline="30000" dirty="0"/>
              <a:t>+</a:t>
            </a:r>
            <a:r>
              <a:rPr lang="en-US" sz="900" b="1" dirty="0"/>
              <a:t> ions</a:t>
            </a:r>
          </a:p>
          <a:p>
            <a:pPr algn="l"/>
            <a:r>
              <a:rPr lang="en-US" sz="900" b="1" dirty="0"/>
              <a:t>into medullary</a:t>
            </a:r>
          </a:p>
          <a:p>
            <a:pPr algn="l"/>
            <a:r>
              <a:rPr lang="en-US" sz="900" b="1" dirty="0"/>
              <a:t>interstitial ﬂuid</a:t>
            </a:r>
          </a:p>
          <a:p>
            <a:pPr algn="l"/>
            <a:r>
              <a:rPr lang="en-US" sz="900" b="1" dirty="0"/>
              <a:t>increases</a:t>
            </a:r>
          </a:p>
          <a:p>
            <a:pPr algn="l"/>
            <a:r>
              <a:rPr lang="en-US" sz="900" b="1" dirty="0"/>
              <a:t>osmolarity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2379" y="2592166"/>
            <a:ext cx="1178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Water moves</a:t>
            </a:r>
          </a:p>
          <a:p>
            <a:pPr algn="l"/>
            <a:r>
              <a:rPr lang="en-US" sz="900" b="1" dirty="0"/>
              <a:t>out of descending</a:t>
            </a:r>
          </a:p>
          <a:p>
            <a:pPr algn="l"/>
            <a:r>
              <a:rPr lang="en-US" sz="900" b="1" dirty="0"/>
              <a:t>limb by osmosis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87875" y="2586038"/>
            <a:ext cx="13262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Iso-osmotic state in</a:t>
            </a:r>
          </a:p>
          <a:p>
            <a:pPr algn="l"/>
            <a:r>
              <a:rPr lang="en-US" sz="900" b="1" dirty="0"/>
              <a:t>descending limb;</a:t>
            </a:r>
          </a:p>
          <a:p>
            <a:pPr algn="l"/>
            <a:r>
              <a:rPr lang="en-US" sz="900" b="1" dirty="0"/>
              <a:t>osmotic difference</a:t>
            </a:r>
          </a:p>
          <a:p>
            <a:pPr algn="l"/>
            <a:r>
              <a:rPr lang="en-US" sz="900" b="1" dirty="0"/>
              <a:t>between descending</a:t>
            </a:r>
          </a:p>
          <a:p>
            <a:pPr algn="l"/>
            <a:r>
              <a:rPr lang="en-US" sz="900" b="1" dirty="0"/>
              <a:t>and ascending limbs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33951" y="2584788"/>
            <a:ext cx="95423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More ﬂuid</a:t>
            </a:r>
          </a:p>
          <a:p>
            <a:pPr algn="l"/>
            <a:r>
              <a:rPr lang="en-US" sz="900" b="1" dirty="0"/>
              <a:t>enters tubule,</a:t>
            </a:r>
          </a:p>
          <a:p>
            <a:pPr algn="l"/>
            <a:r>
              <a:rPr lang="en-US" sz="900" b="1" dirty="0"/>
              <a:t>pushing ﬂuid</a:t>
            </a:r>
          </a:p>
          <a:p>
            <a:pPr algn="l"/>
            <a:r>
              <a:rPr lang="en-US" sz="900" b="1" dirty="0"/>
              <a:t>through by</a:t>
            </a:r>
          </a:p>
          <a:p>
            <a:pPr algn="l"/>
            <a:r>
              <a:rPr lang="en-US" sz="900" b="1" dirty="0"/>
              <a:t>bulk ﬂow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08953" y="2587939"/>
            <a:ext cx="1005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Active</a:t>
            </a:r>
          </a:p>
          <a:p>
            <a:pPr algn="l"/>
            <a:r>
              <a:rPr lang="en-US" sz="900" b="1" dirty="0"/>
              <a:t>transport of</a:t>
            </a:r>
          </a:p>
          <a:p>
            <a:pPr algn="l"/>
            <a:r>
              <a:rPr lang="en-US" sz="900" b="1" dirty="0"/>
              <a:t>Na</a:t>
            </a:r>
            <a:r>
              <a:rPr lang="en-US" sz="900" b="1" baseline="30000" dirty="0"/>
              <a:t>+</a:t>
            </a:r>
            <a:r>
              <a:rPr lang="en-US" sz="900" b="1" dirty="0"/>
              <a:t>, Cl</a:t>
            </a:r>
            <a:r>
              <a:rPr lang="en-US" sz="900" b="1" baseline="30000" dirty="0"/>
              <a:t>–</a:t>
            </a:r>
            <a:r>
              <a:rPr lang="en-US" sz="900" b="1" dirty="0"/>
              <a:t>, K</a:t>
            </a:r>
            <a:r>
              <a:rPr lang="en-US" sz="900" b="1" baseline="30000" dirty="0"/>
              <a:t>+</a:t>
            </a:r>
          </a:p>
          <a:p>
            <a:pPr algn="l"/>
            <a:r>
              <a:rPr lang="en-US" sz="900" b="1" dirty="0"/>
              <a:t>ions into</a:t>
            </a:r>
          </a:p>
          <a:p>
            <a:pPr algn="l"/>
            <a:r>
              <a:rPr lang="en-US" sz="900" b="1" dirty="0"/>
              <a:t>medullary</a:t>
            </a:r>
          </a:p>
          <a:p>
            <a:pPr algn="l"/>
            <a:r>
              <a:rPr lang="en-US" sz="900" b="1" dirty="0"/>
              <a:t>interstitial</a:t>
            </a:r>
          </a:p>
          <a:p>
            <a:pPr algn="l"/>
            <a:r>
              <a:rPr lang="en-US" sz="900" b="1" dirty="0"/>
              <a:t>ﬂuid increases</a:t>
            </a:r>
          </a:p>
          <a:p>
            <a:pPr algn="l"/>
            <a:r>
              <a:rPr lang="en-US" sz="900" b="1" dirty="0"/>
              <a:t>osmolarity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08024" y="1328289"/>
            <a:ext cx="359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Na </a:t>
            </a:r>
            <a:r>
              <a:rPr lang="en-US" sz="700" b="1" baseline="30000" dirty="0" smtClean="0"/>
              <a:t>+</a:t>
            </a:r>
            <a:endParaRPr lang="en-US" sz="700" b="1" baseline="30000" dirty="0"/>
          </a:p>
        </p:txBody>
      </p:sp>
      <p:sp>
        <p:nvSpPr>
          <p:cNvPr id="40" name="TextBox 39"/>
          <p:cNvSpPr txBox="1"/>
          <p:nvPr/>
        </p:nvSpPr>
        <p:spPr>
          <a:xfrm>
            <a:off x="7062358" y="1664854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K</a:t>
            </a:r>
            <a:r>
              <a:rPr lang="en-US" sz="700" b="1" baseline="30000" dirty="0" smtClean="0"/>
              <a:t>+</a:t>
            </a:r>
            <a:endParaRPr lang="en-US" sz="700" b="1" baseline="30000" dirty="0"/>
          </a:p>
        </p:txBody>
      </p:sp>
      <p:sp>
        <p:nvSpPr>
          <p:cNvPr id="41" name="TextBox 40"/>
          <p:cNvSpPr txBox="1"/>
          <p:nvPr/>
        </p:nvSpPr>
        <p:spPr>
          <a:xfrm>
            <a:off x="7030608" y="1433079"/>
            <a:ext cx="3326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Cl </a:t>
            </a:r>
            <a:r>
              <a:rPr lang="en-US" sz="700" b="1" baseline="30000" dirty="0" smtClean="0"/>
              <a:t>–</a:t>
            </a:r>
            <a:endParaRPr lang="en-US" sz="700" b="1" baseline="30000" dirty="0"/>
          </a:p>
        </p:txBody>
      </p:sp>
      <p:sp>
        <p:nvSpPr>
          <p:cNvPr id="42" name="TextBox 41"/>
          <p:cNvSpPr txBox="1"/>
          <p:nvPr/>
        </p:nvSpPr>
        <p:spPr>
          <a:xfrm>
            <a:off x="2878870" y="83639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44391" y="115857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74120" y="148788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02695" y="179100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063020" y="209468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8920" y="83533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69445" y="83215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01988" y="115959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570238" y="148471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54363" y="178553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488705" y="210103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282095" y="209261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275856" y="178861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279031" y="11554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4613131" y="8308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673456" y="11600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4702031" y="14838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4730606" y="17823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787756" y="20966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006831" y="8329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00531" y="8329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0681" y="11631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5298931" y="14806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283056" y="17886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222731" y="20934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5010006" y="20934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5016356" y="17823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013181" y="11600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279031" y="148153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5006831" y="14806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660232" y="82817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26907" y="1154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752307" y="1535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777707" y="18399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6838032" y="210346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7057107" y="8302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50807" y="8302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384132" y="1154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7352382" y="1535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7326982" y="18431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7273007" y="210346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7066632" y="21002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7053932" y="18399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7066632" y="1154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7063457" y="1535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3344689" y="131529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H</a:t>
            </a:r>
            <a:r>
              <a:rPr lang="en-US" sz="700" b="1" baseline="-25000" dirty="0" smtClean="0"/>
              <a:t>2</a:t>
            </a:r>
            <a:r>
              <a:rPr lang="en-US" sz="700" b="1" dirty="0" smtClean="0"/>
              <a:t>O</a:t>
            </a:r>
            <a:endParaRPr lang="en-US" sz="7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3333006" y="1619201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H</a:t>
            </a:r>
            <a:r>
              <a:rPr lang="en-US" sz="700" b="1" baseline="-25000" dirty="0" smtClean="0"/>
              <a:t>2</a:t>
            </a:r>
            <a:r>
              <a:rPr lang="en-US" sz="700" b="1" dirty="0" smtClean="0"/>
              <a:t>O</a:t>
            </a:r>
            <a:endParaRPr lang="en-US" sz="7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446805" y="1326518"/>
            <a:ext cx="359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Na </a:t>
            </a:r>
            <a:r>
              <a:rPr lang="en-US" sz="700" b="1" baseline="30000" dirty="0" smtClean="0"/>
              <a:t>+</a:t>
            </a:r>
            <a:endParaRPr lang="en-US" sz="700" b="1" baseline="30000" dirty="0"/>
          </a:p>
        </p:txBody>
      </p:sp>
      <p:sp>
        <p:nvSpPr>
          <p:cNvPr id="90" name="TextBox 89"/>
          <p:cNvSpPr txBox="1"/>
          <p:nvPr/>
        </p:nvSpPr>
        <p:spPr>
          <a:xfrm>
            <a:off x="1488439" y="1663083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K</a:t>
            </a:r>
            <a:r>
              <a:rPr lang="en-US" sz="700" b="1" baseline="30000" dirty="0" smtClean="0"/>
              <a:t>+</a:t>
            </a:r>
            <a:endParaRPr lang="en-US" sz="700" b="1" baseline="30000" dirty="0"/>
          </a:p>
        </p:txBody>
      </p:sp>
      <p:sp>
        <p:nvSpPr>
          <p:cNvPr id="91" name="TextBox 90"/>
          <p:cNvSpPr txBox="1"/>
          <p:nvPr/>
        </p:nvSpPr>
        <p:spPr>
          <a:xfrm>
            <a:off x="1478914" y="1424958"/>
            <a:ext cx="3326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Cl </a:t>
            </a:r>
            <a:r>
              <a:rPr lang="en-US" sz="700" b="1" baseline="30000" dirty="0" smtClean="0"/>
              <a:t>–</a:t>
            </a:r>
            <a:endParaRPr lang="en-US" sz="700" b="1" baseline="30000" dirty="0"/>
          </a:p>
        </p:txBody>
      </p:sp>
      <p:sp>
        <p:nvSpPr>
          <p:cNvPr id="92" name="TextBox 91"/>
          <p:cNvSpPr txBox="1"/>
          <p:nvPr/>
        </p:nvSpPr>
        <p:spPr>
          <a:xfrm>
            <a:off x="6199609" y="711672"/>
            <a:ext cx="444988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/>
              <a:t>Fluid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479848" y="5847189"/>
            <a:ext cx="1178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Water moves</a:t>
            </a:r>
          </a:p>
          <a:p>
            <a:pPr algn="l"/>
            <a:r>
              <a:rPr lang="en-US" sz="900" b="1" dirty="0"/>
              <a:t>out of descending</a:t>
            </a:r>
          </a:p>
          <a:p>
            <a:pPr algn="l"/>
            <a:r>
              <a:rPr lang="en-US" sz="900" b="1" dirty="0"/>
              <a:t>limb by osmosis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883198" y="5844014"/>
            <a:ext cx="1941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Iso-osmotic state in descending</a:t>
            </a:r>
          </a:p>
          <a:p>
            <a:pPr algn="l"/>
            <a:r>
              <a:rPr lang="en-US" sz="900" b="1" dirty="0"/>
              <a:t>limb; osmotic difference</a:t>
            </a:r>
          </a:p>
          <a:p>
            <a:pPr algn="l"/>
            <a:r>
              <a:rPr lang="en-US" sz="900" b="1" dirty="0"/>
              <a:t>between descending and</a:t>
            </a:r>
          </a:p>
          <a:p>
            <a:pPr algn="l"/>
            <a:r>
              <a:rPr lang="en-US" sz="900" b="1" dirty="0"/>
              <a:t>ascending limbs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975473" y="5844014"/>
            <a:ext cx="909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More water</a:t>
            </a:r>
          </a:p>
          <a:p>
            <a:pPr algn="l"/>
            <a:r>
              <a:rPr lang="en-US" sz="900" b="1" dirty="0"/>
              <a:t>enters tubule</a:t>
            </a:r>
          </a:p>
          <a:p>
            <a:pPr algn="l"/>
            <a:r>
              <a:rPr lang="en-US" sz="900" b="1" dirty="0"/>
              <a:t>and process</a:t>
            </a:r>
          </a:p>
          <a:p>
            <a:pPr algn="l"/>
            <a:r>
              <a:rPr lang="en-US" sz="900" b="1" dirty="0"/>
              <a:t>continues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018098" y="5875764"/>
            <a:ext cx="8133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System</a:t>
            </a:r>
          </a:p>
          <a:p>
            <a:pPr algn="l"/>
            <a:r>
              <a:rPr lang="en-US" sz="900" b="1" dirty="0"/>
              <a:t>is in steady</a:t>
            </a:r>
          </a:p>
          <a:p>
            <a:pPr algn="l"/>
            <a:r>
              <a:rPr lang="en-US" sz="900" b="1" dirty="0"/>
              <a:t>state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696535" y="4662587"/>
            <a:ext cx="81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Osmotic</a:t>
            </a:r>
          </a:p>
          <a:p>
            <a:pPr algn="l"/>
            <a:r>
              <a:rPr lang="en-US" sz="900" b="1" dirty="0"/>
              <a:t>gradient</a:t>
            </a:r>
          </a:p>
          <a:p>
            <a:pPr algn="l"/>
            <a:r>
              <a:rPr lang="en-US" sz="900" b="1" dirty="0"/>
              <a:t>established</a:t>
            </a:r>
          </a:p>
          <a:p>
            <a:pPr algn="l"/>
            <a:r>
              <a:rPr lang="en-US" sz="900" b="1" dirty="0"/>
              <a:t>(mOsm)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353865" y="40801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417365" y="44103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449115" y="47373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478464" y="50358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1532439" y="53469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751514" y="53438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1967414" y="53469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027739" y="50421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757864" y="50390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2043614" y="47342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150</a:t>
            </a:r>
            <a:endParaRPr lang="en-US" sz="7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1757090" y="47373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750740" y="44103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2071415" y="44071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150</a:t>
            </a:r>
            <a:endParaRPr lang="en-US" sz="7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2147615" y="40833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1760265" y="40801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087668" y="40873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147715" y="44179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3178726" y="47350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3209459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3266331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3485530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3695204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754790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485530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3773562" y="4728339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150</a:t>
            </a:r>
            <a:endParaRPr lang="en-US" sz="7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3482355" y="473827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3482627" y="44175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3802137" y="441442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150</a:t>
            </a:r>
            <a:endParaRPr lang="en-US" sz="7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3873406" y="408422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3482633" y="40833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468591" y="408969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300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525741" y="441354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300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557491" y="468111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500</a:t>
            </a:r>
            <a:endParaRPr lang="en-US" sz="6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6579716" y="492876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900</a:t>
            </a:r>
            <a:endParaRPr lang="en-US" sz="600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6577369" y="5173241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1200</a:t>
            </a:r>
            <a:endParaRPr lang="en-US" sz="600" b="1" dirty="0"/>
          </a:p>
        </p:txBody>
      </p:sp>
      <p:sp>
        <p:nvSpPr>
          <p:cNvPr id="133" name="TextBox 132"/>
          <p:cNvSpPr txBox="1"/>
          <p:nvPr/>
        </p:nvSpPr>
        <p:spPr>
          <a:xfrm>
            <a:off x="6844843" y="5510808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1400</a:t>
            </a:r>
            <a:endParaRPr lang="en-US" sz="600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6862291" y="441354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300</a:t>
            </a:r>
            <a:endParaRPr lang="en-US" sz="6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7182966" y="441354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100</a:t>
            </a:r>
            <a:endParaRPr lang="en-US" sz="600" b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7259166" y="4092873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100</a:t>
            </a:r>
            <a:endParaRPr lang="en-US" sz="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6865466" y="408969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300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844069" y="5348883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1400</a:t>
            </a:r>
            <a:endParaRPr lang="en-US" sz="600" b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6834544" y="5173241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1200</a:t>
            </a:r>
            <a:endParaRPr lang="en-US" sz="6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7098446" y="5171976"/>
            <a:ext cx="3515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1100</a:t>
            </a:r>
            <a:endParaRPr lang="en-US" sz="600" b="1" dirty="0"/>
          </a:p>
        </p:txBody>
      </p:sp>
      <p:sp>
        <p:nvSpPr>
          <p:cNvPr id="142" name="TextBox 141"/>
          <p:cNvSpPr txBox="1"/>
          <p:nvPr/>
        </p:nvSpPr>
        <p:spPr>
          <a:xfrm>
            <a:off x="6862291" y="4925591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900</a:t>
            </a:r>
            <a:endParaRPr lang="en-US" sz="60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7148041" y="492876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700</a:t>
            </a:r>
            <a:endParaRPr lang="en-US" sz="6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6865466" y="4677941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500</a:t>
            </a:r>
            <a:endParaRPr lang="en-US" sz="600" b="1" dirty="0"/>
          </a:p>
        </p:txBody>
      </p:sp>
      <p:sp>
        <p:nvSpPr>
          <p:cNvPr id="145" name="TextBox 144"/>
          <p:cNvSpPr txBox="1"/>
          <p:nvPr/>
        </p:nvSpPr>
        <p:spPr>
          <a:xfrm>
            <a:off x="7157566" y="467476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300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803217" y="4565759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H</a:t>
            </a:r>
            <a:r>
              <a:rPr lang="en-US" sz="700" b="1" baseline="-25000" dirty="0" smtClean="0"/>
              <a:t>2</a:t>
            </a:r>
            <a:r>
              <a:rPr lang="en-US" sz="700" b="1" dirty="0" smtClean="0"/>
              <a:t>O</a:t>
            </a:r>
            <a:endParaRPr lang="en-US" sz="700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1806392" y="487373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H</a:t>
            </a:r>
            <a:r>
              <a:rPr lang="en-US" sz="700" b="1" baseline="-25000" dirty="0" smtClean="0"/>
              <a:t>2</a:t>
            </a:r>
            <a:r>
              <a:rPr lang="en-US" sz="700" b="1" dirty="0" smtClean="0"/>
              <a:t>O</a:t>
            </a:r>
            <a:endParaRPr lang="en-US" sz="700" b="1" dirty="0"/>
          </a:p>
        </p:txBody>
      </p:sp>
      <p:sp>
        <p:nvSpPr>
          <p:cNvPr id="148" name="TextBox 147"/>
          <p:cNvSpPr txBox="1"/>
          <p:nvPr/>
        </p:nvSpPr>
        <p:spPr>
          <a:xfrm>
            <a:off x="1800816" y="515948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H</a:t>
            </a:r>
            <a:r>
              <a:rPr lang="en-US" sz="700" b="1" baseline="-25000" dirty="0" smtClean="0"/>
              <a:t>2</a:t>
            </a:r>
            <a:r>
              <a:rPr lang="en-US" sz="700" b="1" dirty="0" smtClean="0"/>
              <a:t>O</a:t>
            </a:r>
            <a:endParaRPr lang="en-US" sz="700" b="1" dirty="0"/>
          </a:p>
        </p:txBody>
      </p:sp>
      <p:sp>
        <p:nvSpPr>
          <p:cNvPr id="149" name="Freeform 148"/>
          <p:cNvSpPr/>
          <p:nvPr/>
        </p:nvSpPr>
        <p:spPr>
          <a:xfrm>
            <a:off x="1094260" y="1180803"/>
            <a:ext cx="92075" cy="1292969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0" name="Freeform 149"/>
          <p:cNvSpPr/>
          <p:nvPr/>
        </p:nvSpPr>
        <p:spPr>
          <a:xfrm>
            <a:off x="1011858" y="1740992"/>
            <a:ext cx="88900" cy="0"/>
          </a:xfrm>
          <a:custGeom>
            <a:avLst/>
            <a:gdLst>
              <a:gd name="connsiteX0" fmla="*/ 88900 w 88900"/>
              <a:gd name="connsiteY0" fmla="*/ 0 h 0"/>
              <a:gd name="connsiteX1" fmla="*/ 0 w 8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>
                <a:moveTo>
                  <a:pt x="88900" y="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1" name="Freeform 150"/>
          <p:cNvSpPr/>
          <p:nvPr/>
        </p:nvSpPr>
        <p:spPr>
          <a:xfrm>
            <a:off x="6464275" y="4417989"/>
            <a:ext cx="92075" cy="1296144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2" name="Freeform 151"/>
          <p:cNvSpPr/>
          <p:nvPr/>
        </p:nvSpPr>
        <p:spPr>
          <a:xfrm>
            <a:off x="6372200" y="4975002"/>
            <a:ext cx="88900" cy="0"/>
          </a:xfrm>
          <a:custGeom>
            <a:avLst/>
            <a:gdLst>
              <a:gd name="connsiteX0" fmla="*/ 88900 w 88900"/>
              <a:gd name="connsiteY0" fmla="*/ 0 h 0"/>
              <a:gd name="connsiteX1" fmla="*/ 0 w 8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>
                <a:moveTo>
                  <a:pt x="88900" y="0"/>
                </a:moveTo>
                <a:lnTo>
                  <a:pt x="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19.7  How the countercurrent multiplier establishes the medullary osmotic gradient.</a:t>
            </a:r>
          </a:p>
        </p:txBody>
      </p:sp>
      <p:sp>
        <p:nvSpPr>
          <p:cNvPr id="15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5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07_unlabeled-step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92100" y="482059"/>
            <a:ext cx="7954000" cy="5988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360" y="504709"/>
            <a:ext cx="10695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Peritubular ﬂuid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546" y="707909"/>
            <a:ext cx="83869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>
                <a:solidFill>
                  <a:srgbClr val="000000"/>
                </a:solidFill>
              </a:rPr>
              <a:t>Tubular ﬂuid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160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510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050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0908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6230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85305" y="20964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1205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4705" y="18360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483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83755" y="15312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165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9165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12330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79005" y="82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9165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1185" y="93015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Cortex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4056" y="1120659"/>
            <a:ext cx="6143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Medulla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7226" y="1612784"/>
            <a:ext cx="8130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No osmotic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gradient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(mOsm)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1560" y="2587131"/>
            <a:ext cx="5439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Fluid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enters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tubule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56107" y="2583954"/>
            <a:ext cx="1202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Active transport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of Na</a:t>
            </a:r>
            <a:r>
              <a:rPr lang="en-US" sz="900" b="1" baseline="30000" dirty="0">
                <a:solidFill>
                  <a:srgbClr val="000000"/>
                </a:solidFill>
              </a:rPr>
              <a:t>+</a:t>
            </a:r>
            <a:r>
              <a:rPr lang="en-US" sz="900" b="1" dirty="0">
                <a:solidFill>
                  <a:srgbClr val="000000"/>
                </a:solidFill>
              </a:rPr>
              <a:t>, Cl</a:t>
            </a:r>
            <a:r>
              <a:rPr lang="en-US" sz="900" b="1" baseline="30000" dirty="0">
                <a:solidFill>
                  <a:srgbClr val="000000"/>
                </a:solidFill>
              </a:rPr>
              <a:t>–</a:t>
            </a:r>
            <a:r>
              <a:rPr lang="en-US" sz="900" b="1" dirty="0">
                <a:solidFill>
                  <a:srgbClr val="000000"/>
                </a:solidFill>
              </a:rPr>
              <a:t>, K</a:t>
            </a:r>
            <a:r>
              <a:rPr lang="en-US" sz="900" b="1" baseline="30000" dirty="0">
                <a:solidFill>
                  <a:srgbClr val="000000"/>
                </a:solidFill>
              </a:rPr>
              <a:t>+</a:t>
            </a:r>
            <a:r>
              <a:rPr lang="en-US" sz="900" b="1" dirty="0">
                <a:solidFill>
                  <a:srgbClr val="000000"/>
                </a:solidFill>
              </a:rPr>
              <a:t> ions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into medullary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interstitial ﬂuid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increases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osmolarity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446805" y="1326518"/>
            <a:ext cx="359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Na 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+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488439" y="1663083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K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+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478914" y="1424958"/>
            <a:ext cx="3326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Cl 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–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143" name="Freeform 142"/>
          <p:cNvSpPr/>
          <p:nvPr/>
        </p:nvSpPr>
        <p:spPr>
          <a:xfrm>
            <a:off x="1094260" y="1180803"/>
            <a:ext cx="92075" cy="1292969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1011858" y="1740992"/>
            <a:ext cx="88900" cy="0"/>
          </a:xfrm>
          <a:custGeom>
            <a:avLst/>
            <a:gdLst>
              <a:gd name="connsiteX0" fmla="*/ 88900 w 88900"/>
              <a:gd name="connsiteY0" fmla="*/ 0 h 0"/>
              <a:gd name="connsiteX1" fmla="*/ 0 w 8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>
                <a:moveTo>
                  <a:pt x="88900" y="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19.7  How the countercurrent multiplier establishes the medullary osmotic gradient.</a:t>
            </a: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05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07_unlabeled-step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92100" y="482059"/>
            <a:ext cx="7954000" cy="5988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360" y="504709"/>
            <a:ext cx="10695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Peritubular ﬂuid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546" y="707909"/>
            <a:ext cx="83869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>
                <a:solidFill>
                  <a:srgbClr val="000000"/>
                </a:solidFill>
              </a:rPr>
              <a:t>Tubular ﬂuid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160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510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050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0908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6230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85305" y="20964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1205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4705" y="18360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483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83755" y="15312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165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9165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12330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79005" y="82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9165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1185" y="93015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Cortex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4056" y="1120659"/>
            <a:ext cx="6143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Medulla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7226" y="1612784"/>
            <a:ext cx="8130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No osmotic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gradient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(mOsm)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1560" y="2587131"/>
            <a:ext cx="5439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Fluid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enters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tubule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56107" y="2583954"/>
            <a:ext cx="1202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Active transport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of Na</a:t>
            </a:r>
            <a:r>
              <a:rPr lang="en-US" sz="900" b="1" baseline="30000" dirty="0">
                <a:solidFill>
                  <a:srgbClr val="000000"/>
                </a:solidFill>
              </a:rPr>
              <a:t>+</a:t>
            </a:r>
            <a:r>
              <a:rPr lang="en-US" sz="900" b="1" dirty="0">
                <a:solidFill>
                  <a:srgbClr val="000000"/>
                </a:solidFill>
              </a:rPr>
              <a:t>, Cl</a:t>
            </a:r>
            <a:r>
              <a:rPr lang="en-US" sz="900" b="1" baseline="30000" dirty="0">
                <a:solidFill>
                  <a:srgbClr val="000000"/>
                </a:solidFill>
              </a:rPr>
              <a:t>–</a:t>
            </a:r>
            <a:r>
              <a:rPr lang="en-US" sz="900" b="1" dirty="0">
                <a:solidFill>
                  <a:srgbClr val="000000"/>
                </a:solidFill>
              </a:rPr>
              <a:t>, K</a:t>
            </a:r>
            <a:r>
              <a:rPr lang="en-US" sz="900" b="1" baseline="30000" dirty="0">
                <a:solidFill>
                  <a:srgbClr val="000000"/>
                </a:solidFill>
              </a:rPr>
              <a:t>+</a:t>
            </a:r>
            <a:r>
              <a:rPr lang="en-US" sz="900" b="1" dirty="0">
                <a:solidFill>
                  <a:srgbClr val="000000"/>
                </a:solidFill>
              </a:rPr>
              <a:t> ions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into medullary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interstitial ﬂuid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increases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osmolarity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62379" y="2592166"/>
            <a:ext cx="1178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Water moves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out of descending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limb by osmosis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78870" y="83639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44391" y="115857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74120" y="148788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02695" y="179100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63020" y="209468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78920" y="83533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69445" y="83215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01988" y="115959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0238" y="148471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54363" y="178553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88705" y="210103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82095" y="209261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75856" y="178861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79031" y="11554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79031" y="148153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344689" y="131529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333006" y="1619201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46805" y="1326518"/>
            <a:ext cx="359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Na 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+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488439" y="1663083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K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+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478914" y="1424958"/>
            <a:ext cx="3326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Cl 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–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143" name="Freeform 142"/>
          <p:cNvSpPr/>
          <p:nvPr/>
        </p:nvSpPr>
        <p:spPr>
          <a:xfrm>
            <a:off x="1094260" y="1180803"/>
            <a:ext cx="92075" cy="1292969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1011858" y="1740992"/>
            <a:ext cx="88900" cy="0"/>
          </a:xfrm>
          <a:custGeom>
            <a:avLst/>
            <a:gdLst>
              <a:gd name="connsiteX0" fmla="*/ 88900 w 88900"/>
              <a:gd name="connsiteY0" fmla="*/ 0 h 0"/>
              <a:gd name="connsiteX1" fmla="*/ 0 w 8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>
                <a:moveTo>
                  <a:pt x="88900" y="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19.7  How the countercurrent multiplier establishes the medullary osmotic gradient.</a:t>
            </a:r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09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19.1	The Concept of Balance</a:t>
            </a:r>
            <a:endParaRPr lang="en-US"/>
          </a:p>
        </p:txBody>
      </p:sp>
      <p:sp>
        <p:nvSpPr>
          <p:cNvPr id="8194" name="Rectangle 2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maintain homeostasis, what comes in the body must eventually be used or excreted</a:t>
            </a:r>
          </a:p>
          <a:p>
            <a:r>
              <a:rPr lang="en-US" dirty="0" smtClean="0"/>
              <a:t>To be in balance</a:t>
            </a:r>
          </a:p>
          <a:p>
            <a:r>
              <a:rPr lang="en-US" dirty="0" smtClean="0"/>
              <a:t>Input + production = utilization +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6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07_unlabeled-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92100" y="482059"/>
            <a:ext cx="7954000" cy="5988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360" y="504709"/>
            <a:ext cx="10695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Peritubular ﬂuid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546" y="707909"/>
            <a:ext cx="83869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>
                <a:solidFill>
                  <a:srgbClr val="000000"/>
                </a:solidFill>
              </a:rPr>
              <a:t>Tubular ﬂuid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160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510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050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0908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6230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85305" y="20964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1205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4705" y="18360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483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83755" y="15312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165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9165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12330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79005" y="82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9165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1185" y="93015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Cortex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4056" y="1120659"/>
            <a:ext cx="6143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Medulla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7226" y="1612784"/>
            <a:ext cx="8130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No osmotic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gradient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(mOsm)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1560" y="2587131"/>
            <a:ext cx="5439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Fluid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enters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tubule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56107" y="2583954"/>
            <a:ext cx="1202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Active transport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of Na</a:t>
            </a:r>
            <a:r>
              <a:rPr lang="en-US" sz="900" b="1" baseline="30000" dirty="0">
                <a:solidFill>
                  <a:srgbClr val="000000"/>
                </a:solidFill>
              </a:rPr>
              <a:t>+</a:t>
            </a:r>
            <a:r>
              <a:rPr lang="en-US" sz="900" b="1" dirty="0">
                <a:solidFill>
                  <a:srgbClr val="000000"/>
                </a:solidFill>
              </a:rPr>
              <a:t>, Cl</a:t>
            </a:r>
            <a:r>
              <a:rPr lang="en-US" sz="900" b="1" baseline="30000" dirty="0">
                <a:solidFill>
                  <a:srgbClr val="000000"/>
                </a:solidFill>
              </a:rPr>
              <a:t>–</a:t>
            </a:r>
            <a:r>
              <a:rPr lang="en-US" sz="900" b="1" dirty="0">
                <a:solidFill>
                  <a:srgbClr val="000000"/>
                </a:solidFill>
              </a:rPr>
              <a:t>, K</a:t>
            </a:r>
            <a:r>
              <a:rPr lang="en-US" sz="900" b="1" baseline="30000" dirty="0">
                <a:solidFill>
                  <a:srgbClr val="000000"/>
                </a:solidFill>
              </a:rPr>
              <a:t>+</a:t>
            </a:r>
            <a:r>
              <a:rPr lang="en-US" sz="900" b="1" dirty="0">
                <a:solidFill>
                  <a:srgbClr val="000000"/>
                </a:solidFill>
              </a:rPr>
              <a:t> ions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into medullary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interstitial ﬂuid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increases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osmolarity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62379" y="2592166"/>
            <a:ext cx="1178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Water moves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out of descending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limb by osmosis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87875" y="2586038"/>
            <a:ext cx="13262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Iso-osmotic state in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descending limb;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osmotic difference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between descending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and ascending limbs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78870" y="83639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44391" y="115857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74120" y="148788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02695" y="179100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63020" y="209468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78920" y="83533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69445" y="83215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01988" y="115959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0238" y="148471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54363" y="178553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88705" y="210103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82095" y="209261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75856" y="178861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79031" y="11554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13131" y="8308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73456" y="11600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02031" y="14838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30606" y="17823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87756" y="20966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06831" y="8329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00531" y="8329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330681" y="11631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98931" y="14806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83056" y="17886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22731" y="20934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10006" y="20934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016356" y="17823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13181" y="11600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79031" y="148153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06831" y="14806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344689" y="131529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333006" y="1619201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46805" y="1326518"/>
            <a:ext cx="359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Na 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+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488439" y="1663083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K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+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478914" y="1424958"/>
            <a:ext cx="3326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Cl 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–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143" name="Freeform 142"/>
          <p:cNvSpPr/>
          <p:nvPr/>
        </p:nvSpPr>
        <p:spPr>
          <a:xfrm>
            <a:off x="1094260" y="1180803"/>
            <a:ext cx="92075" cy="1292969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1011858" y="1740992"/>
            <a:ext cx="88900" cy="0"/>
          </a:xfrm>
          <a:custGeom>
            <a:avLst/>
            <a:gdLst>
              <a:gd name="connsiteX0" fmla="*/ 88900 w 88900"/>
              <a:gd name="connsiteY0" fmla="*/ 0 h 0"/>
              <a:gd name="connsiteX1" fmla="*/ 0 w 8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>
                <a:moveTo>
                  <a:pt x="88900" y="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19.7  How the countercurrent multiplier establishes the medullary osmotic gradient.</a:t>
            </a:r>
          </a:p>
        </p:txBody>
      </p:sp>
      <p:sp>
        <p:nvSpPr>
          <p:cNvPr id="69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482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07_unlabeled-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92100" y="482059"/>
            <a:ext cx="7954000" cy="5988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360" y="504709"/>
            <a:ext cx="10695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Peritubular ﬂuid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546" y="707909"/>
            <a:ext cx="83869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>
                <a:solidFill>
                  <a:srgbClr val="000000"/>
                </a:solidFill>
              </a:rPr>
              <a:t>Tubular ﬂuid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160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510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050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0908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6230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85305" y="20964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01205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64705" y="18360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483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83755" y="15312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9165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9165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12330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79005" y="82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9165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1185" y="93015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Cortex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4056" y="1120659"/>
            <a:ext cx="6143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Medulla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77226" y="1612784"/>
            <a:ext cx="8130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No osmotic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gradient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(mOsm)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1560" y="2587131"/>
            <a:ext cx="5439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Fluid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enters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tubule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56107" y="2583954"/>
            <a:ext cx="1202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Active transport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of Na</a:t>
            </a:r>
            <a:r>
              <a:rPr lang="en-US" sz="900" b="1" baseline="30000" dirty="0">
                <a:solidFill>
                  <a:srgbClr val="000000"/>
                </a:solidFill>
              </a:rPr>
              <a:t>+</a:t>
            </a:r>
            <a:r>
              <a:rPr lang="en-US" sz="900" b="1" dirty="0">
                <a:solidFill>
                  <a:srgbClr val="000000"/>
                </a:solidFill>
              </a:rPr>
              <a:t>, Cl</a:t>
            </a:r>
            <a:r>
              <a:rPr lang="en-US" sz="900" b="1" baseline="30000" dirty="0">
                <a:solidFill>
                  <a:srgbClr val="000000"/>
                </a:solidFill>
              </a:rPr>
              <a:t>–</a:t>
            </a:r>
            <a:r>
              <a:rPr lang="en-US" sz="900" b="1" dirty="0">
                <a:solidFill>
                  <a:srgbClr val="000000"/>
                </a:solidFill>
              </a:rPr>
              <a:t>, K</a:t>
            </a:r>
            <a:r>
              <a:rPr lang="en-US" sz="900" b="1" baseline="30000" dirty="0">
                <a:solidFill>
                  <a:srgbClr val="000000"/>
                </a:solidFill>
              </a:rPr>
              <a:t>+</a:t>
            </a:r>
            <a:r>
              <a:rPr lang="en-US" sz="900" b="1" dirty="0">
                <a:solidFill>
                  <a:srgbClr val="000000"/>
                </a:solidFill>
              </a:rPr>
              <a:t> ions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into medullary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interstitial ﬂuid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increases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osmolarity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62379" y="2592166"/>
            <a:ext cx="1178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Water moves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out of descending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limb by osmosis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87875" y="2586038"/>
            <a:ext cx="13262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Iso-osmotic state in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descending limb;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osmotic difference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between descending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and ascending limbs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33951" y="2584788"/>
            <a:ext cx="95423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More ﬂuid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enters tubule,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pushing ﬂuid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through by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bulk ﬂow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08953" y="2587939"/>
            <a:ext cx="1005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Active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transport of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Na</a:t>
            </a:r>
            <a:r>
              <a:rPr lang="en-US" sz="900" b="1" baseline="30000" dirty="0">
                <a:solidFill>
                  <a:srgbClr val="000000"/>
                </a:solidFill>
              </a:rPr>
              <a:t>+</a:t>
            </a:r>
            <a:r>
              <a:rPr lang="en-US" sz="900" b="1" dirty="0">
                <a:solidFill>
                  <a:srgbClr val="000000"/>
                </a:solidFill>
              </a:rPr>
              <a:t>, Cl</a:t>
            </a:r>
            <a:r>
              <a:rPr lang="en-US" sz="900" b="1" baseline="30000" dirty="0">
                <a:solidFill>
                  <a:srgbClr val="000000"/>
                </a:solidFill>
              </a:rPr>
              <a:t>–</a:t>
            </a:r>
            <a:r>
              <a:rPr lang="en-US" sz="900" b="1" dirty="0">
                <a:solidFill>
                  <a:srgbClr val="000000"/>
                </a:solidFill>
              </a:rPr>
              <a:t>, K</a:t>
            </a:r>
            <a:r>
              <a:rPr lang="en-US" sz="900" b="1" baseline="30000" dirty="0">
                <a:solidFill>
                  <a:srgbClr val="000000"/>
                </a:solidFill>
              </a:rPr>
              <a:t>+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ions into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medullary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interstitial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ﬂuid increases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osmolarity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08024" y="1328289"/>
            <a:ext cx="359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Na 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+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62358" y="1664854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K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+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30608" y="1433079"/>
            <a:ext cx="3326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Cl 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–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78870" y="83639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44391" y="115857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74120" y="148788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02695" y="179100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63020" y="209468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78920" y="83533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69445" y="83215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01988" y="115959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70238" y="148471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54363" y="178553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88705" y="210103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82095" y="209261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75856" y="178861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79031" y="11554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13131" y="8308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73456" y="11600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02031" y="14838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30606" y="17823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87756" y="20966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06831" y="8329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00531" y="8329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330681" y="11631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98931" y="14806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83056" y="17886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22731" y="20934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10006" y="20934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016356" y="17823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13181" y="11600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79031" y="148153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06831" y="14806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660232" y="82817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26907" y="1154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752307" y="1535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77707" y="18399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38032" y="210346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057107" y="8302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450807" y="8302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84132" y="1154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52382" y="1535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326982" y="18431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273007" y="210346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066632" y="21002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53932" y="18399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66632" y="1154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063457" y="1535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344689" y="131529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333006" y="1619201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46805" y="1326518"/>
            <a:ext cx="359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Na 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+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488439" y="1663083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K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+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478914" y="1424958"/>
            <a:ext cx="3326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>
                <a:solidFill>
                  <a:srgbClr val="000000"/>
                </a:solidFill>
              </a:rPr>
              <a:t>Cl </a:t>
            </a:r>
            <a:r>
              <a:rPr lang="en-US" sz="700" b="1" baseline="30000" dirty="0" smtClean="0">
                <a:solidFill>
                  <a:srgbClr val="000000"/>
                </a:solidFill>
              </a:rPr>
              <a:t>–</a:t>
            </a:r>
            <a:endParaRPr lang="en-US" sz="700" b="1" baseline="30000" dirty="0">
              <a:solidFill>
                <a:srgbClr val="00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199609" y="711672"/>
            <a:ext cx="444988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>
                <a:solidFill>
                  <a:srgbClr val="000000"/>
                </a:solidFill>
              </a:rPr>
              <a:t>Fluid</a:t>
            </a:r>
          </a:p>
        </p:txBody>
      </p:sp>
      <p:sp>
        <p:nvSpPr>
          <p:cNvPr id="143" name="Freeform 142"/>
          <p:cNvSpPr/>
          <p:nvPr/>
        </p:nvSpPr>
        <p:spPr>
          <a:xfrm>
            <a:off x="1094260" y="1180803"/>
            <a:ext cx="92075" cy="1292969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1011858" y="1740992"/>
            <a:ext cx="88900" cy="0"/>
          </a:xfrm>
          <a:custGeom>
            <a:avLst/>
            <a:gdLst>
              <a:gd name="connsiteX0" fmla="*/ 88900 w 88900"/>
              <a:gd name="connsiteY0" fmla="*/ 0 h 0"/>
              <a:gd name="connsiteX1" fmla="*/ 0 w 8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>
                <a:moveTo>
                  <a:pt x="88900" y="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9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19.7  How the countercurrent multiplier establishes the medullary osmotic gradient.</a:t>
            </a:r>
          </a:p>
        </p:txBody>
      </p:sp>
      <p:sp>
        <p:nvSpPr>
          <p:cNvPr id="90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26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07_unlabeled-step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92100" y="482059"/>
            <a:ext cx="7954000" cy="5988311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479848" y="5847189"/>
            <a:ext cx="1178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Water moves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out of descending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limb by osmosis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53865" y="40801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417365" y="44103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449115" y="47373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478464" y="50358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532439" y="53469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751514" y="53438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967414" y="53469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027739" y="50421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57864" y="50390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043614" y="47342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150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757090" y="47373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50740" y="44103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071415" y="44071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150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147615" y="40833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760265" y="40801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1803217" y="4565759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806392" y="487373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800816" y="515948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26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19.7  How the countercurrent multiplier establishes the medullary osmotic gradient.</a:t>
            </a: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1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_19_07_unlabeled-step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92100" y="482059"/>
            <a:ext cx="7954000" cy="5988311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479848" y="5847189"/>
            <a:ext cx="1178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Water moves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out of descending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limb by osmosis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883198" y="5844014"/>
            <a:ext cx="1941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Iso-osmotic state in descending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limb; osmotic difference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between descending and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ascending limbs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53865" y="40801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417365" y="44103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449115" y="47373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78464" y="50358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32439" y="53469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751514" y="53438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967414" y="53469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027739" y="50421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57864" y="50390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043614" y="47342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150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57090" y="47373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750740" y="44103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071415" y="44071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150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147615" y="40833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760265" y="40801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087668" y="40873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147715" y="44179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178726" y="47350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209459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266331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485530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695204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754790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85530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73562" y="4728339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150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482355" y="473827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482627" y="44175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802137" y="441442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150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873406" y="408422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482633" y="40833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803217" y="4565759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806392" y="487373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800816" y="515948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4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19.7  How the countercurrent multiplier establishes the medullary osmotic gradient.</a:t>
            </a: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7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98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07_unlabeled-step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92100" y="482059"/>
            <a:ext cx="7954000" cy="5988311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479848" y="5847189"/>
            <a:ext cx="1178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Water moves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out of descending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limb by osmosis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883198" y="5844014"/>
            <a:ext cx="1941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Iso-osmotic state in descending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limb; osmotic difference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between descending and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ascending limbs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975473" y="5844014"/>
            <a:ext cx="909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More water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enters tubule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and process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continues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018098" y="5875764"/>
            <a:ext cx="8133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System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is in steady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state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696535" y="4662587"/>
            <a:ext cx="81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>
                <a:solidFill>
                  <a:srgbClr val="000000"/>
                </a:solidFill>
              </a:rPr>
              <a:t>Osmotic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gradient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established</a:t>
            </a:r>
          </a:p>
          <a:p>
            <a:pPr algn="l"/>
            <a:r>
              <a:rPr lang="en-US" sz="900" b="1" dirty="0">
                <a:solidFill>
                  <a:srgbClr val="000000"/>
                </a:solidFill>
              </a:rPr>
              <a:t>(mOsm)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353865" y="40801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417365" y="44103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449115" y="47373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478464" y="50358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532439" y="53469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400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751514" y="53438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967414" y="53469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027739" y="50421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57864" y="50390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043614" y="47342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150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757090" y="47373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50740" y="44103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071415" y="44071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150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147615" y="40833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760265" y="40801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087668" y="40873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147715" y="44179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178726" y="47350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209459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266331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485530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695204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754790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485530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500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773562" y="4728339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150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482355" y="473827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482627" y="44175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350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802137" y="441442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150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873406" y="408422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200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82633" y="40833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468591" y="408969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525741" y="441354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557491" y="468111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500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579716" y="492876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900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577369" y="5173241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1200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44843" y="5510808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1400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862291" y="441354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300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182966" y="441354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100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259166" y="4092873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100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65466" y="408969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844069" y="5348883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1400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834544" y="5173241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1200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098446" y="5171976"/>
            <a:ext cx="3515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1100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862291" y="4925591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900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148041" y="492876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700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65466" y="4677941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solidFill>
                  <a:srgbClr val="000000"/>
                </a:solidFill>
              </a:rPr>
              <a:t>500</a:t>
            </a:r>
            <a:endParaRPr lang="en-US" sz="600" b="1" dirty="0">
              <a:solidFill>
                <a:srgbClr val="0000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157566" y="467476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000000"/>
                </a:solidFill>
              </a:rPr>
              <a:t>300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1803217" y="4565759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806392" y="487373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800816" y="515948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rgbClr val="000000"/>
                </a:solidFill>
              </a:rPr>
              <a:t>H</a:t>
            </a:r>
            <a:r>
              <a:rPr lang="en-US" sz="700" b="1" baseline="-25000" dirty="0" smtClean="0">
                <a:solidFill>
                  <a:srgbClr val="000000"/>
                </a:solidFill>
              </a:rPr>
              <a:t>2</a:t>
            </a:r>
            <a:r>
              <a:rPr lang="en-US" sz="700" b="1" dirty="0" smtClean="0">
                <a:solidFill>
                  <a:srgbClr val="000000"/>
                </a:solidFill>
              </a:rPr>
              <a:t>O</a:t>
            </a:r>
            <a:endParaRPr lang="en-US" sz="700" b="1" dirty="0">
              <a:solidFill>
                <a:srgbClr val="000000"/>
              </a:solidFill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6464275" y="4417989"/>
            <a:ext cx="92075" cy="1296144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6" name="Freeform 145"/>
          <p:cNvSpPr/>
          <p:nvPr/>
        </p:nvSpPr>
        <p:spPr>
          <a:xfrm>
            <a:off x="6372200" y="4975002"/>
            <a:ext cx="88900" cy="0"/>
          </a:xfrm>
          <a:custGeom>
            <a:avLst/>
            <a:gdLst>
              <a:gd name="connsiteX0" fmla="*/ 88900 w 88900"/>
              <a:gd name="connsiteY0" fmla="*/ 0 h 0"/>
              <a:gd name="connsiteX1" fmla="*/ 0 w 8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>
                <a:moveTo>
                  <a:pt x="88900" y="0"/>
                </a:moveTo>
                <a:lnTo>
                  <a:pt x="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19.7  How the countercurrent multiplier establishes the medullary osmotic gradient.</a:t>
            </a:r>
          </a:p>
        </p:txBody>
      </p:sp>
      <p:sp>
        <p:nvSpPr>
          <p:cNvPr id="6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8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2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gure_19_07_unlabeled-step0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"/>
          <a:stretch/>
        </p:blipFill>
        <p:spPr>
          <a:xfrm>
            <a:off x="292100" y="482059"/>
            <a:ext cx="7954000" cy="59883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9360" y="504709"/>
            <a:ext cx="10695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Peritubular ﬂuid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546" y="707909"/>
            <a:ext cx="83869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/>
              <a:t>Tubular ﬂuid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160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510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8050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0908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66230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5305" y="20964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01205" y="209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64705" y="18360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94830" y="18328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83755" y="15312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91655" y="15344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91655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12330" y="11566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79005" y="8295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91655" y="8327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1185" y="930159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Cortex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4056" y="1120659"/>
            <a:ext cx="6143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Medulla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7226" y="1612784"/>
            <a:ext cx="8130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No osmotic</a:t>
            </a:r>
          </a:p>
          <a:p>
            <a:pPr algn="l"/>
            <a:r>
              <a:rPr lang="en-US" sz="900" b="1" dirty="0"/>
              <a:t>gradient</a:t>
            </a:r>
          </a:p>
          <a:p>
            <a:pPr algn="l"/>
            <a:r>
              <a:rPr lang="en-US" sz="900" b="1" dirty="0"/>
              <a:t>(mOsm)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1560" y="2587131"/>
            <a:ext cx="5439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Fluid</a:t>
            </a:r>
          </a:p>
          <a:p>
            <a:pPr algn="l"/>
            <a:r>
              <a:rPr lang="en-US" sz="900" b="1" dirty="0"/>
              <a:t>enters</a:t>
            </a:r>
          </a:p>
          <a:p>
            <a:pPr algn="l"/>
            <a:r>
              <a:rPr lang="en-US" sz="900" b="1" dirty="0"/>
              <a:t>tubule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56107" y="2583954"/>
            <a:ext cx="1202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Active transport</a:t>
            </a:r>
          </a:p>
          <a:p>
            <a:pPr algn="l"/>
            <a:r>
              <a:rPr lang="en-US" sz="900" b="1" dirty="0"/>
              <a:t>of Na</a:t>
            </a:r>
            <a:r>
              <a:rPr lang="en-US" sz="900" b="1" baseline="30000" dirty="0"/>
              <a:t>+</a:t>
            </a:r>
            <a:r>
              <a:rPr lang="en-US" sz="900" b="1" dirty="0"/>
              <a:t>, Cl</a:t>
            </a:r>
            <a:r>
              <a:rPr lang="en-US" sz="900" b="1" baseline="30000" dirty="0"/>
              <a:t>–</a:t>
            </a:r>
            <a:r>
              <a:rPr lang="en-US" sz="900" b="1" dirty="0"/>
              <a:t>, K</a:t>
            </a:r>
            <a:r>
              <a:rPr lang="en-US" sz="900" b="1" baseline="30000" dirty="0"/>
              <a:t>+</a:t>
            </a:r>
            <a:r>
              <a:rPr lang="en-US" sz="900" b="1" dirty="0"/>
              <a:t> ions</a:t>
            </a:r>
          </a:p>
          <a:p>
            <a:pPr algn="l"/>
            <a:r>
              <a:rPr lang="en-US" sz="900" b="1" dirty="0"/>
              <a:t>into medullary</a:t>
            </a:r>
          </a:p>
          <a:p>
            <a:pPr algn="l"/>
            <a:r>
              <a:rPr lang="en-US" sz="900" b="1" dirty="0"/>
              <a:t>interstitial ﬂuid</a:t>
            </a:r>
          </a:p>
          <a:p>
            <a:pPr algn="l"/>
            <a:r>
              <a:rPr lang="en-US" sz="900" b="1" dirty="0"/>
              <a:t>increases</a:t>
            </a:r>
          </a:p>
          <a:p>
            <a:pPr algn="l"/>
            <a:r>
              <a:rPr lang="en-US" sz="900" b="1" dirty="0"/>
              <a:t>osmolarity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62379" y="2592166"/>
            <a:ext cx="1178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Water moves</a:t>
            </a:r>
          </a:p>
          <a:p>
            <a:pPr algn="l"/>
            <a:r>
              <a:rPr lang="en-US" sz="900" b="1" dirty="0"/>
              <a:t>out of descending</a:t>
            </a:r>
          </a:p>
          <a:p>
            <a:pPr algn="l"/>
            <a:r>
              <a:rPr lang="en-US" sz="900" b="1" dirty="0"/>
              <a:t>limb by osmosis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87875" y="2586038"/>
            <a:ext cx="13262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Iso-osmotic state in</a:t>
            </a:r>
          </a:p>
          <a:p>
            <a:pPr algn="l"/>
            <a:r>
              <a:rPr lang="en-US" sz="900" b="1" dirty="0"/>
              <a:t>descending limb;</a:t>
            </a:r>
          </a:p>
          <a:p>
            <a:pPr algn="l"/>
            <a:r>
              <a:rPr lang="en-US" sz="900" b="1" dirty="0"/>
              <a:t>osmotic difference</a:t>
            </a:r>
          </a:p>
          <a:p>
            <a:pPr algn="l"/>
            <a:r>
              <a:rPr lang="en-US" sz="900" b="1" dirty="0"/>
              <a:t>between descending</a:t>
            </a:r>
          </a:p>
          <a:p>
            <a:pPr algn="l"/>
            <a:r>
              <a:rPr lang="en-US" sz="900" b="1" dirty="0"/>
              <a:t>and ascending limbs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33951" y="2584788"/>
            <a:ext cx="95423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More ﬂuid</a:t>
            </a:r>
          </a:p>
          <a:p>
            <a:pPr algn="l"/>
            <a:r>
              <a:rPr lang="en-US" sz="900" b="1" dirty="0"/>
              <a:t>enters tubule,</a:t>
            </a:r>
          </a:p>
          <a:p>
            <a:pPr algn="l"/>
            <a:r>
              <a:rPr lang="en-US" sz="900" b="1" dirty="0"/>
              <a:t>pushing ﬂuid</a:t>
            </a:r>
          </a:p>
          <a:p>
            <a:pPr algn="l"/>
            <a:r>
              <a:rPr lang="en-US" sz="900" b="1" dirty="0"/>
              <a:t>through by</a:t>
            </a:r>
          </a:p>
          <a:p>
            <a:pPr algn="l"/>
            <a:r>
              <a:rPr lang="en-US" sz="900" b="1" dirty="0"/>
              <a:t>bulk ﬂow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08953" y="2587939"/>
            <a:ext cx="1005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Active</a:t>
            </a:r>
          </a:p>
          <a:p>
            <a:pPr algn="l"/>
            <a:r>
              <a:rPr lang="en-US" sz="900" b="1" dirty="0"/>
              <a:t>transport of</a:t>
            </a:r>
          </a:p>
          <a:p>
            <a:pPr algn="l"/>
            <a:r>
              <a:rPr lang="en-US" sz="900" b="1" dirty="0"/>
              <a:t>Na</a:t>
            </a:r>
            <a:r>
              <a:rPr lang="en-US" sz="900" b="1" baseline="30000" dirty="0"/>
              <a:t>+</a:t>
            </a:r>
            <a:r>
              <a:rPr lang="en-US" sz="900" b="1" dirty="0"/>
              <a:t>, Cl</a:t>
            </a:r>
            <a:r>
              <a:rPr lang="en-US" sz="900" b="1" baseline="30000" dirty="0"/>
              <a:t>–</a:t>
            </a:r>
            <a:r>
              <a:rPr lang="en-US" sz="900" b="1" dirty="0"/>
              <a:t>, K</a:t>
            </a:r>
            <a:r>
              <a:rPr lang="en-US" sz="900" b="1" baseline="30000" dirty="0"/>
              <a:t>+</a:t>
            </a:r>
          </a:p>
          <a:p>
            <a:pPr algn="l"/>
            <a:r>
              <a:rPr lang="en-US" sz="900" b="1" dirty="0"/>
              <a:t>ions into</a:t>
            </a:r>
          </a:p>
          <a:p>
            <a:pPr algn="l"/>
            <a:r>
              <a:rPr lang="en-US" sz="900" b="1" dirty="0"/>
              <a:t>medullary</a:t>
            </a:r>
          </a:p>
          <a:p>
            <a:pPr algn="l"/>
            <a:r>
              <a:rPr lang="en-US" sz="900" b="1" dirty="0"/>
              <a:t>interstitial</a:t>
            </a:r>
          </a:p>
          <a:p>
            <a:pPr algn="l"/>
            <a:r>
              <a:rPr lang="en-US" sz="900" b="1" dirty="0"/>
              <a:t>ﬂuid increases</a:t>
            </a:r>
          </a:p>
          <a:p>
            <a:pPr algn="l"/>
            <a:r>
              <a:rPr lang="en-US" sz="900" b="1" dirty="0"/>
              <a:t>osmolarity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08024" y="1328289"/>
            <a:ext cx="359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Na </a:t>
            </a:r>
            <a:r>
              <a:rPr lang="en-US" sz="700" b="1" baseline="30000" dirty="0" smtClean="0"/>
              <a:t>+</a:t>
            </a:r>
            <a:endParaRPr lang="en-US" sz="700" b="1" baseline="30000" dirty="0"/>
          </a:p>
        </p:txBody>
      </p:sp>
      <p:sp>
        <p:nvSpPr>
          <p:cNvPr id="40" name="TextBox 39"/>
          <p:cNvSpPr txBox="1"/>
          <p:nvPr/>
        </p:nvSpPr>
        <p:spPr>
          <a:xfrm>
            <a:off x="7062358" y="1664854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K</a:t>
            </a:r>
            <a:r>
              <a:rPr lang="en-US" sz="700" b="1" baseline="30000" dirty="0" smtClean="0"/>
              <a:t>+</a:t>
            </a:r>
            <a:endParaRPr lang="en-US" sz="700" b="1" baseline="30000" dirty="0"/>
          </a:p>
        </p:txBody>
      </p:sp>
      <p:sp>
        <p:nvSpPr>
          <p:cNvPr id="41" name="TextBox 40"/>
          <p:cNvSpPr txBox="1"/>
          <p:nvPr/>
        </p:nvSpPr>
        <p:spPr>
          <a:xfrm>
            <a:off x="7030608" y="1433079"/>
            <a:ext cx="3326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Cl </a:t>
            </a:r>
            <a:r>
              <a:rPr lang="en-US" sz="700" b="1" baseline="30000" dirty="0" smtClean="0"/>
              <a:t>–</a:t>
            </a:r>
            <a:endParaRPr lang="en-US" sz="700" b="1" baseline="30000" dirty="0"/>
          </a:p>
        </p:txBody>
      </p:sp>
      <p:sp>
        <p:nvSpPr>
          <p:cNvPr id="42" name="TextBox 41"/>
          <p:cNvSpPr txBox="1"/>
          <p:nvPr/>
        </p:nvSpPr>
        <p:spPr>
          <a:xfrm>
            <a:off x="2878870" y="83639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44391" y="115857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74120" y="148788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02695" y="179100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063020" y="209468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8920" y="83533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69445" y="83215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01988" y="115959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570238" y="148471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554363" y="178553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488705" y="210103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282095" y="209261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275856" y="178861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279031" y="11554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4613131" y="8308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673456" y="11600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4702031" y="14838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4730606" y="17823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787756" y="209662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5006831" y="8329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00531" y="8329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0681" y="11631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5298931" y="14806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283056" y="17886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222731" y="20934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5010006" y="209345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5016356" y="17823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013181" y="1160001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279031" y="1481535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5006831" y="1480676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660232" y="82817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26907" y="1154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752307" y="1535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777707" y="18399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6838032" y="210346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7057107" y="8302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50807" y="8302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384132" y="1154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7352382" y="1535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7326982" y="18431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7273007" y="210346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7066632" y="21002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7053932" y="18399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7066632" y="1154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7063457" y="153513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3344689" y="131529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H</a:t>
            </a:r>
            <a:r>
              <a:rPr lang="en-US" sz="700" b="1" baseline="-25000" dirty="0" smtClean="0"/>
              <a:t>2</a:t>
            </a:r>
            <a:r>
              <a:rPr lang="en-US" sz="700" b="1" dirty="0" smtClean="0"/>
              <a:t>O</a:t>
            </a:r>
            <a:endParaRPr lang="en-US" sz="7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3333006" y="1619201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H</a:t>
            </a:r>
            <a:r>
              <a:rPr lang="en-US" sz="700" b="1" baseline="-25000" dirty="0" smtClean="0"/>
              <a:t>2</a:t>
            </a:r>
            <a:r>
              <a:rPr lang="en-US" sz="700" b="1" dirty="0" smtClean="0"/>
              <a:t>O</a:t>
            </a:r>
            <a:endParaRPr lang="en-US" sz="7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1446805" y="1326518"/>
            <a:ext cx="359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Na </a:t>
            </a:r>
            <a:r>
              <a:rPr lang="en-US" sz="700" b="1" baseline="30000" dirty="0" smtClean="0"/>
              <a:t>+</a:t>
            </a:r>
            <a:endParaRPr lang="en-US" sz="700" b="1" baseline="30000" dirty="0"/>
          </a:p>
        </p:txBody>
      </p:sp>
      <p:sp>
        <p:nvSpPr>
          <p:cNvPr id="90" name="TextBox 89"/>
          <p:cNvSpPr txBox="1"/>
          <p:nvPr/>
        </p:nvSpPr>
        <p:spPr>
          <a:xfrm>
            <a:off x="1488439" y="1663083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K</a:t>
            </a:r>
            <a:r>
              <a:rPr lang="en-US" sz="700" b="1" baseline="30000" dirty="0" smtClean="0"/>
              <a:t>+</a:t>
            </a:r>
            <a:endParaRPr lang="en-US" sz="700" b="1" baseline="30000" dirty="0"/>
          </a:p>
        </p:txBody>
      </p:sp>
      <p:sp>
        <p:nvSpPr>
          <p:cNvPr id="91" name="TextBox 90"/>
          <p:cNvSpPr txBox="1"/>
          <p:nvPr/>
        </p:nvSpPr>
        <p:spPr>
          <a:xfrm>
            <a:off x="1478914" y="1424958"/>
            <a:ext cx="3326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1" dirty="0" smtClean="0"/>
              <a:t>Cl </a:t>
            </a:r>
            <a:r>
              <a:rPr lang="en-US" sz="700" b="1" baseline="30000" dirty="0" smtClean="0"/>
              <a:t>–</a:t>
            </a:r>
            <a:endParaRPr lang="en-US" sz="700" b="1" baseline="30000" dirty="0"/>
          </a:p>
        </p:txBody>
      </p:sp>
      <p:sp>
        <p:nvSpPr>
          <p:cNvPr id="92" name="TextBox 91"/>
          <p:cNvSpPr txBox="1"/>
          <p:nvPr/>
        </p:nvSpPr>
        <p:spPr>
          <a:xfrm>
            <a:off x="6199609" y="711672"/>
            <a:ext cx="444988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b="1" dirty="0"/>
              <a:t>Fluid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479848" y="5847189"/>
            <a:ext cx="1178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Water moves</a:t>
            </a:r>
          </a:p>
          <a:p>
            <a:pPr algn="l"/>
            <a:r>
              <a:rPr lang="en-US" sz="900" b="1" dirty="0"/>
              <a:t>out of descending</a:t>
            </a:r>
          </a:p>
          <a:p>
            <a:pPr algn="l"/>
            <a:r>
              <a:rPr lang="en-US" sz="900" b="1" dirty="0"/>
              <a:t>limb by osmosis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883198" y="5844014"/>
            <a:ext cx="1941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Iso-osmotic state in descending</a:t>
            </a:r>
          </a:p>
          <a:p>
            <a:pPr algn="l"/>
            <a:r>
              <a:rPr lang="en-US" sz="900" b="1" dirty="0"/>
              <a:t>limb; osmotic difference</a:t>
            </a:r>
          </a:p>
          <a:p>
            <a:pPr algn="l"/>
            <a:r>
              <a:rPr lang="en-US" sz="900" b="1" dirty="0"/>
              <a:t>between descending and</a:t>
            </a:r>
          </a:p>
          <a:p>
            <a:pPr algn="l"/>
            <a:r>
              <a:rPr lang="en-US" sz="900" b="1" dirty="0"/>
              <a:t>ascending limbs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975473" y="5844014"/>
            <a:ext cx="909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More water</a:t>
            </a:r>
          </a:p>
          <a:p>
            <a:pPr algn="l"/>
            <a:r>
              <a:rPr lang="en-US" sz="900" b="1" dirty="0"/>
              <a:t>enters tubule</a:t>
            </a:r>
          </a:p>
          <a:p>
            <a:pPr algn="l"/>
            <a:r>
              <a:rPr lang="en-US" sz="900" b="1" dirty="0"/>
              <a:t>and process</a:t>
            </a:r>
          </a:p>
          <a:p>
            <a:pPr algn="l"/>
            <a:r>
              <a:rPr lang="en-US" sz="900" b="1" dirty="0"/>
              <a:t>continues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018098" y="5875764"/>
            <a:ext cx="8133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System</a:t>
            </a:r>
          </a:p>
          <a:p>
            <a:pPr algn="l"/>
            <a:r>
              <a:rPr lang="en-US" sz="900" b="1" dirty="0"/>
              <a:t>is in steady</a:t>
            </a:r>
          </a:p>
          <a:p>
            <a:pPr algn="l"/>
            <a:r>
              <a:rPr lang="en-US" sz="900" b="1" dirty="0"/>
              <a:t>state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696535" y="4662587"/>
            <a:ext cx="81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b="1" dirty="0"/>
              <a:t>Osmotic</a:t>
            </a:r>
          </a:p>
          <a:p>
            <a:pPr algn="l"/>
            <a:r>
              <a:rPr lang="en-US" sz="900" b="1" dirty="0"/>
              <a:t>gradient</a:t>
            </a:r>
          </a:p>
          <a:p>
            <a:pPr algn="l"/>
            <a:r>
              <a:rPr lang="en-US" sz="900" b="1" dirty="0"/>
              <a:t>established</a:t>
            </a:r>
          </a:p>
          <a:p>
            <a:pPr algn="l"/>
            <a:r>
              <a:rPr lang="en-US" sz="900" b="1" dirty="0"/>
              <a:t>(mOsm)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353865" y="40801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417365" y="44103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449115" y="47373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478464" y="50358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1532439" y="53469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400</a:t>
            </a:r>
            <a:endParaRPr lang="en-US" sz="7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751514" y="53438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1967414" y="53469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027739" y="50421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757864" y="50390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2043614" y="473422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150</a:t>
            </a:r>
            <a:endParaRPr lang="en-US" sz="7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1757090" y="47373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1750740" y="44103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2071415" y="440719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150</a:t>
            </a:r>
            <a:endParaRPr lang="en-US" sz="7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2147615" y="40833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1760265" y="408017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087668" y="40873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147715" y="441798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3178726" y="47350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3209459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3266331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3485530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3695204" y="535409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754790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485530" y="5040660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500</a:t>
            </a:r>
            <a:endParaRPr lang="en-US" sz="7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3773562" y="4728339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150</a:t>
            </a:r>
            <a:endParaRPr lang="en-US" sz="7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3482355" y="473827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3482627" y="4417597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350</a:t>
            </a:r>
            <a:endParaRPr lang="en-US" sz="700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3802137" y="441442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150</a:t>
            </a:r>
            <a:endParaRPr lang="en-US" sz="7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3873406" y="4084222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200</a:t>
            </a:r>
            <a:endParaRPr lang="en-US" sz="700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3482633" y="4083348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300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468591" y="408969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300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525741" y="441354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300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557491" y="468111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500</a:t>
            </a:r>
            <a:endParaRPr lang="en-US" sz="6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6579716" y="492876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900</a:t>
            </a:r>
            <a:endParaRPr lang="en-US" sz="600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6577369" y="5173241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1200</a:t>
            </a:r>
            <a:endParaRPr lang="en-US" sz="600" b="1" dirty="0"/>
          </a:p>
        </p:txBody>
      </p:sp>
      <p:sp>
        <p:nvSpPr>
          <p:cNvPr id="133" name="TextBox 132"/>
          <p:cNvSpPr txBox="1"/>
          <p:nvPr/>
        </p:nvSpPr>
        <p:spPr>
          <a:xfrm>
            <a:off x="6844843" y="5510808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1400</a:t>
            </a:r>
            <a:endParaRPr lang="en-US" sz="600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6862291" y="441354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300</a:t>
            </a:r>
            <a:endParaRPr lang="en-US" sz="6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7182966" y="441354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100</a:t>
            </a:r>
            <a:endParaRPr lang="en-US" sz="600" b="1" dirty="0"/>
          </a:p>
        </p:txBody>
      </p:sp>
      <p:sp>
        <p:nvSpPr>
          <p:cNvPr id="137" name="TextBox 136"/>
          <p:cNvSpPr txBox="1"/>
          <p:nvPr/>
        </p:nvSpPr>
        <p:spPr>
          <a:xfrm>
            <a:off x="7259166" y="4092873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100</a:t>
            </a:r>
            <a:endParaRPr lang="en-US" sz="6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6865466" y="4089698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300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844069" y="5348883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1400</a:t>
            </a:r>
            <a:endParaRPr lang="en-US" sz="600" b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6834544" y="5173241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1200</a:t>
            </a:r>
            <a:endParaRPr lang="en-US" sz="6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7098446" y="5171976"/>
            <a:ext cx="3515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1100</a:t>
            </a:r>
            <a:endParaRPr lang="en-US" sz="600" b="1" dirty="0"/>
          </a:p>
        </p:txBody>
      </p:sp>
      <p:sp>
        <p:nvSpPr>
          <p:cNvPr id="142" name="TextBox 141"/>
          <p:cNvSpPr txBox="1"/>
          <p:nvPr/>
        </p:nvSpPr>
        <p:spPr>
          <a:xfrm>
            <a:off x="6862291" y="4925591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900</a:t>
            </a:r>
            <a:endParaRPr lang="en-US" sz="60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7148041" y="492876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700</a:t>
            </a:r>
            <a:endParaRPr lang="en-US" sz="6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6865466" y="4677941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 smtClean="0"/>
              <a:t>500</a:t>
            </a:r>
            <a:endParaRPr lang="en-US" sz="600" b="1" dirty="0"/>
          </a:p>
        </p:txBody>
      </p:sp>
      <p:sp>
        <p:nvSpPr>
          <p:cNvPr id="145" name="TextBox 144"/>
          <p:cNvSpPr txBox="1"/>
          <p:nvPr/>
        </p:nvSpPr>
        <p:spPr>
          <a:xfrm>
            <a:off x="7157566" y="4674766"/>
            <a:ext cx="3130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300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803217" y="4565759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H</a:t>
            </a:r>
            <a:r>
              <a:rPr lang="en-US" sz="700" b="1" baseline="-25000" dirty="0" smtClean="0"/>
              <a:t>2</a:t>
            </a:r>
            <a:r>
              <a:rPr lang="en-US" sz="700" b="1" dirty="0" smtClean="0"/>
              <a:t>O</a:t>
            </a:r>
            <a:endParaRPr lang="en-US" sz="700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1806392" y="487373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H</a:t>
            </a:r>
            <a:r>
              <a:rPr lang="en-US" sz="700" b="1" baseline="-25000" dirty="0" smtClean="0"/>
              <a:t>2</a:t>
            </a:r>
            <a:r>
              <a:rPr lang="en-US" sz="700" b="1" dirty="0" smtClean="0"/>
              <a:t>O</a:t>
            </a:r>
            <a:endParaRPr lang="en-US" sz="700" b="1" dirty="0"/>
          </a:p>
        </p:txBody>
      </p:sp>
      <p:sp>
        <p:nvSpPr>
          <p:cNvPr id="148" name="TextBox 147"/>
          <p:cNvSpPr txBox="1"/>
          <p:nvPr/>
        </p:nvSpPr>
        <p:spPr>
          <a:xfrm>
            <a:off x="1800816" y="5159484"/>
            <a:ext cx="3526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/>
              <a:t>H</a:t>
            </a:r>
            <a:r>
              <a:rPr lang="en-US" sz="700" b="1" baseline="-25000" dirty="0" smtClean="0"/>
              <a:t>2</a:t>
            </a:r>
            <a:r>
              <a:rPr lang="en-US" sz="700" b="1" dirty="0" smtClean="0"/>
              <a:t>O</a:t>
            </a:r>
            <a:endParaRPr lang="en-US" sz="700" b="1" dirty="0"/>
          </a:p>
        </p:txBody>
      </p:sp>
      <p:sp>
        <p:nvSpPr>
          <p:cNvPr id="149" name="Freeform 148"/>
          <p:cNvSpPr/>
          <p:nvPr/>
        </p:nvSpPr>
        <p:spPr>
          <a:xfrm>
            <a:off x="1094260" y="1180803"/>
            <a:ext cx="92075" cy="1292969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0" name="Freeform 149"/>
          <p:cNvSpPr/>
          <p:nvPr/>
        </p:nvSpPr>
        <p:spPr>
          <a:xfrm>
            <a:off x="1011858" y="1740992"/>
            <a:ext cx="88900" cy="0"/>
          </a:xfrm>
          <a:custGeom>
            <a:avLst/>
            <a:gdLst>
              <a:gd name="connsiteX0" fmla="*/ 88900 w 88900"/>
              <a:gd name="connsiteY0" fmla="*/ 0 h 0"/>
              <a:gd name="connsiteX1" fmla="*/ 0 w 8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>
                <a:moveTo>
                  <a:pt x="88900" y="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5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1" name="Freeform 150"/>
          <p:cNvSpPr/>
          <p:nvPr/>
        </p:nvSpPr>
        <p:spPr>
          <a:xfrm>
            <a:off x="6464275" y="4417989"/>
            <a:ext cx="92075" cy="1296144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2" name="Freeform 151"/>
          <p:cNvSpPr/>
          <p:nvPr/>
        </p:nvSpPr>
        <p:spPr>
          <a:xfrm>
            <a:off x="6372200" y="4975002"/>
            <a:ext cx="88900" cy="0"/>
          </a:xfrm>
          <a:custGeom>
            <a:avLst/>
            <a:gdLst>
              <a:gd name="connsiteX0" fmla="*/ 88900 w 88900"/>
              <a:gd name="connsiteY0" fmla="*/ 0 h 0"/>
              <a:gd name="connsiteX1" fmla="*/ 0 w 8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>
                <a:moveTo>
                  <a:pt x="88900" y="0"/>
                </a:moveTo>
                <a:lnTo>
                  <a:pt x="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19.7  How the countercurrent multiplier establishes the medullary osmotic gradient.</a:t>
            </a:r>
          </a:p>
        </p:txBody>
      </p:sp>
      <p:sp>
        <p:nvSpPr>
          <p:cNvPr id="15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9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03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Establishment of the Medullary Osmotic Gradient</a:t>
            </a:r>
            <a:endParaRPr lang="en-US"/>
          </a:p>
        </p:txBody>
      </p:sp>
      <p:sp>
        <p:nvSpPr>
          <p:cNvPr id="75778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Role of urea in the medullary osmotic gradient</a:t>
            </a:r>
          </a:p>
          <a:p>
            <a:pPr lvl="1"/>
            <a:r>
              <a:rPr lang="en-US" dirty="0" smtClean="0"/>
              <a:t>Urea</a:t>
            </a:r>
          </a:p>
          <a:p>
            <a:pPr lvl="2"/>
            <a:r>
              <a:rPr lang="en-US" dirty="0" smtClean="0"/>
              <a:t>Generated by liver</a:t>
            </a:r>
          </a:p>
          <a:p>
            <a:pPr lvl="2"/>
            <a:r>
              <a:rPr lang="en-US" dirty="0" smtClean="0"/>
              <a:t>Nitrogen elimination</a:t>
            </a:r>
          </a:p>
          <a:p>
            <a:pPr lvl="2"/>
            <a:r>
              <a:rPr lang="en-US" dirty="0" smtClean="0"/>
              <a:t>Extremely water soluble</a:t>
            </a:r>
          </a:p>
          <a:p>
            <a:pPr lvl="2"/>
            <a:r>
              <a:rPr lang="en-US" dirty="0" smtClean="0"/>
              <a:t>Requires urea transporters: UTA, UTB, and UTC</a:t>
            </a:r>
          </a:p>
          <a:p>
            <a:pPr lvl="1"/>
            <a:r>
              <a:rPr lang="en-US" dirty="0" smtClean="0"/>
              <a:t>Transport of urea through UTA from filtrate to </a:t>
            </a:r>
            <a:r>
              <a:rPr lang="en-US" dirty="0" err="1" smtClean="0"/>
              <a:t>peritubular</a:t>
            </a:r>
            <a:r>
              <a:rPr lang="en-US" dirty="0" smtClean="0"/>
              <a:t> fluid contributes approximately 40% of the osmolarity of the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85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9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19.8  Contribution of urea to the medullary osmotic gradient.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46" name="Picture 45" descr="figure_19_08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0"/>
          <a:stretch/>
        </p:blipFill>
        <p:spPr>
          <a:xfrm>
            <a:off x="2315836" y="385214"/>
            <a:ext cx="4512329" cy="622540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469537" y="679095"/>
            <a:ext cx="877163" cy="42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 smtClean="0"/>
              <a:t>Bowman</a:t>
            </a:r>
            <a:r>
              <a:rPr lang="fr-FR" sz="1080" b="1" dirty="0" smtClean="0"/>
              <a:t>'</a:t>
            </a:r>
            <a:r>
              <a:rPr lang="en-US" sz="1080" b="1" dirty="0" smtClean="0"/>
              <a:t>s</a:t>
            </a:r>
            <a:endParaRPr lang="en-US" sz="1080" b="1" dirty="0"/>
          </a:p>
          <a:p>
            <a:pPr algn="l"/>
            <a:r>
              <a:rPr lang="en-US" sz="1080" b="1" dirty="0"/>
              <a:t>capsule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60010" y="1302452"/>
            <a:ext cx="748923" cy="42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Afferent</a:t>
            </a:r>
          </a:p>
          <a:p>
            <a:pPr algn="l"/>
            <a:r>
              <a:rPr lang="en-US" sz="1080" b="1" dirty="0"/>
              <a:t>arteriole</a:t>
            </a:r>
          </a:p>
        </p:txBody>
      </p:sp>
      <p:sp>
        <p:nvSpPr>
          <p:cNvPr id="49" name="Freeform 48"/>
          <p:cNvSpPr/>
          <p:nvPr/>
        </p:nvSpPr>
        <p:spPr>
          <a:xfrm>
            <a:off x="3105150" y="973790"/>
            <a:ext cx="546100" cy="409575"/>
          </a:xfrm>
          <a:custGeom>
            <a:avLst/>
            <a:gdLst>
              <a:gd name="connsiteX0" fmla="*/ 0 w 546100"/>
              <a:gd name="connsiteY0" fmla="*/ 0 h 409575"/>
              <a:gd name="connsiteX1" fmla="*/ 546100 w 546100"/>
              <a:gd name="connsiteY1" fmla="*/ 409575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 h="409575">
                <a:moveTo>
                  <a:pt x="0" y="0"/>
                </a:moveTo>
                <a:lnTo>
                  <a:pt x="546100" y="40957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3117850" y="1453215"/>
            <a:ext cx="371475" cy="0"/>
          </a:xfrm>
          <a:custGeom>
            <a:avLst/>
            <a:gdLst>
              <a:gd name="connsiteX0" fmla="*/ 0 w 371475"/>
              <a:gd name="connsiteY0" fmla="*/ 0 h 0"/>
              <a:gd name="connsiteX1" fmla="*/ 371475 w 3714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1475">
                <a:moveTo>
                  <a:pt x="0" y="0"/>
                </a:moveTo>
                <a:lnTo>
                  <a:pt x="37147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3863975" y="1164290"/>
            <a:ext cx="0" cy="381000"/>
          </a:xfrm>
          <a:custGeom>
            <a:avLst/>
            <a:gdLst>
              <a:gd name="connsiteX0" fmla="*/ 0 w 0"/>
              <a:gd name="connsiteY0" fmla="*/ 381000 h 381000"/>
              <a:gd name="connsiteX1" fmla="*/ 0 w 0"/>
              <a:gd name="connsiteY1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81000">
                <a:moveTo>
                  <a:pt x="0" y="381000"/>
                </a:moveTo>
                <a:lnTo>
                  <a:pt x="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3121025" y="2075515"/>
            <a:ext cx="434975" cy="3175"/>
          </a:xfrm>
          <a:custGeom>
            <a:avLst/>
            <a:gdLst>
              <a:gd name="connsiteX0" fmla="*/ 0 w 434975"/>
              <a:gd name="connsiteY0" fmla="*/ 0 h 3175"/>
              <a:gd name="connsiteX1" fmla="*/ 434975 w 434975"/>
              <a:gd name="connsiteY1" fmla="*/ 3175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975" h="3175">
                <a:moveTo>
                  <a:pt x="0" y="0"/>
                </a:moveTo>
                <a:lnTo>
                  <a:pt x="434975" y="3175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4876800" y="1046815"/>
            <a:ext cx="301625" cy="180975"/>
          </a:xfrm>
          <a:custGeom>
            <a:avLst/>
            <a:gdLst>
              <a:gd name="connsiteX0" fmla="*/ 0 w 307975"/>
              <a:gd name="connsiteY0" fmla="*/ 193675 h 193675"/>
              <a:gd name="connsiteX1" fmla="*/ 307975 w 307975"/>
              <a:gd name="connsiteY1" fmla="*/ 0 h 193675"/>
              <a:gd name="connsiteX0" fmla="*/ 0 w 301625"/>
              <a:gd name="connsiteY0" fmla="*/ 180975 h 180975"/>
              <a:gd name="connsiteX1" fmla="*/ 301625 w 301625"/>
              <a:gd name="connsiteY1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1625" h="180975">
                <a:moveTo>
                  <a:pt x="0" y="180975"/>
                </a:moveTo>
                <a:lnTo>
                  <a:pt x="30162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4943475" y="1030940"/>
            <a:ext cx="647700" cy="307975"/>
          </a:xfrm>
          <a:custGeom>
            <a:avLst/>
            <a:gdLst>
              <a:gd name="connsiteX0" fmla="*/ 0 w 647700"/>
              <a:gd name="connsiteY0" fmla="*/ 307975 h 307975"/>
              <a:gd name="connsiteX1" fmla="*/ 647700 w 647700"/>
              <a:gd name="connsiteY1" fmla="*/ 0 h 30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7700" h="307975">
                <a:moveTo>
                  <a:pt x="0" y="307975"/>
                </a:moveTo>
                <a:lnTo>
                  <a:pt x="6477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5114925" y="1389715"/>
            <a:ext cx="673100" cy="330200"/>
          </a:xfrm>
          <a:custGeom>
            <a:avLst/>
            <a:gdLst>
              <a:gd name="connsiteX0" fmla="*/ 0 w 673100"/>
              <a:gd name="connsiteY0" fmla="*/ 0 h 330200"/>
              <a:gd name="connsiteX1" fmla="*/ 673100 w 673100"/>
              <a:gd name="connsiteY1" fmla="*/ 3175 h 330200"/>
              <a:gd name="connsiteX2" fmla="*/ 292100 w 67310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3100" h="330200">
                <a:moveTo>
                  <a:pt x="0" y="0"/>
                </a:moveTo>
                <a:lnTo>
                  <a:pt x="673100" y="3175"/>
                </a:lnTo>
                <a:lnTo>
                  <a:pt x="292100" y="3302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5353050" y="1862790"/>
            <a:ext cx="438150" cy="234950"/>
          </a:xfrm>
          <a:custGeom>
            <a:avLst/>
            <a:gdLst>
              <a:gd name="connsiteX0" fmla="*/ 0 w 444500"/>
              <a:gd name="connsiteY0" fmla="*/ 0 h 247650"/>
              <a:gd name="connsiteX1" fmla="*/ 444500 w 444500"/>
              <a:gd name="connsiteY1" fmla="*/ 247650 h 247650"/>
              <a:gd name="connsiteX0" fmla="*/ 0 w 438150"/>
              <a:gd name="connsiteY0" fmla="*/ 0 h 234950"/>
              <a:gd name="connsiteX1" fmla="*/ 438150 w 438150"/>
              <a:gd name="connsiteY1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150" h="234950">
                <a:moveTo>
                  <a:pt x="0" y="0"/>
                </a:moveTo>
                <a:lnTo>
                  <a:pt x="438150" y="23495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3219450" y="2561290"/>
            <a:ext cx="708025" cy="3175"/>
          </a:xfrm>
          <a:custGeom>
            <a:avLst/>
            <a:gdLst>
              <a:gd name="connsiteX0" fmla="*/ 0 w 708025"/>
              <a:gd name="connsiteY0" fmla="*/ 3175 h 3175"/>
              <a:gd name="connsiteX1" fmla="*/ 708025 w 708025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8025" h="3175">
                <a:moveTo>
                  <a:pt x="0" y="3175"/>
                </a:moveTo>
                <a:lnTo>
                  <a:pt x="70802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3822700" y="3866215"/>
            <a:ext cx="765175" cy="0"/>
          </a:xfrm>
          <a:custGeom>
            <a:avLst/>
            <a:gdLst>
              <a:gd name="connsiteX0" fmla="*/ 0 w 765175"/>
              <a:gd name="connsiteY0" fmla="*/ 0 h 0"/>
              <a:gd name="connsiteX1" fmla="*/ 765175 w 76517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5175">
                <a:moveTo>
                  <a:pt x="0" y="0"/>
                </a:moveTo>
                <a:lnTo>
                  <a:pt x="76517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3832225" y="4304365"/>
            <a:ext cx="965200" cy="0"/>
          </a:xfrm>
          <a:custGeom>
            <a:avLst/>
            <a:gdLst>
              <a:gd name="connsiteX0" fmla="*/ 0 w 965200"/>
              <a:gd name="connsiteY0" fmla="*/ 0 h 0"/>
              <a:gd name="connsiteX1" fmla="*/ 965200 w 965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5200">
                <a:moveTo>
                  <a:pt x="0" y="0"/>
                </a:moveTo>
                <a:lnTo>
                  <a:pt x="9652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5581650" y="3780490"/>
            <a:ext cx="209550" cy="0"/>
          </a:xfrm>
          <a:custGeom>
            <a:avLst/>
            <a:gdLst>
              <a:gd name="connsiteX0" fmla="*/ 0 w 209550"/>
              <a:gd name="connsiteY0" fmla="*/ 0 h 0"/>
              <a:gd name="connsiteX1" fmla="*/ 209550 w 2095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550">
                <a:moveTo>
                  <a:pt x="0" y="0"/>
                </a:moveTo>
                <a:lnTo>
                  <a:pt x="20955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5448300" y="4818715"/>
            <a:ext cx="346075" cy="628650"/>
          </a:xfrm>
          <a:custGeom>
            <a:avLst/>
            <a:gdLst>
              <a:gd name="connsiteX0" fmla="*/ 25400 w 346075"/>
              <a:gd name="connsiteY0" fmla="*/ 0 h 628650"/>
              <a:gd name="connsiteX1" fmla="*/ 346075 w 346075"/>
              <a:gd name="connsiteY1" fmla="*/ 330200 h 628650"/>
              <a:gd name="connsiteX2" fmla="*/ 0 w 346075"/>
              <a:gd name="connsiteY2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075" h="628650">
                <a:moveTo>
                  <a:pt x="25400" y="0"/>
                </a:moveTo>
                <a:lnTo>
                  <a:pt x="346075" y="330200"/>
                </a:lnTo>
                <a:lnTo>
                  <a:pt x="0" y="62865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3857625" y="4853640"/>
            <a:ext cx="714375" cy="501650"/>
          </a:xfrm>
          <a:custGeom>
            <a:avLst/>
            <a:gdLst>
              <a:gd name="connsiteX0" fmla="*/ 631825 w 714375"/>
              <a:gd name="connsiteY0" fmla="*/ 3175 h 501650"/>
              <a:gd name="connsiteX1" fmla="*/ 0 w 714375"/>
              <a:gd name="connsiteY1" fmla="*/ 0 h 501650"/>
              <a:gd name="connsiteX2" fmla="*/ 714375 w 714375"/>
              <a:gd name="connsiteY2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501650">
                <a:moveTo>
                  <a:pt x="631825" y="3175"/>
                </a:moveTo>
                <a:lnTo>
                  <a:pt x="0" y="0"/>
                </a:lnTo>
                <a:lnTo>
                  <a:pt x="714375" y="50165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4949825" y="5542615"/>
            <a:ext cx="231775" cy="355600"/>
          </a:xfrm>
          <a:custGeom>
            <a:avLst/>
            <a:gdLst>
              <a:gd name="connsiteX0" fmla="*/ 0 w 231775"/>
              <a:gd name="connsiteY0" fmla="*/ 0 h 355600"/>
              <a:gd name="connsiteX1" fmla="*/ 231775 w 231775"/>
              <a:gd name="connsiteY1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1775" h="355600">
                <a:moveTo>
                  <a:pt x="0" y="0"/>
                </a:moveTo>
                <a:lnTo>
                  <a:pt x="231775" y="35560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3857625" y="5780740"/>
            <a:ext cx="619125" cy="0"/>
          </a:xfrm>
          <a:custGeom>
            <a:avLst/>
            <a:gdLst>
              <a:gd name="connsiteX0" fmla="*/ 0 w 619125"/>
              <a:gd name="connsiteY0" fmla="*/ 0 h 0"/>
              <a:gd name="connsiteX1" fmla="*/ 619125 w 619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9125">
                <a:moveTo>
                  <a:pt x="0" y="0"/>
                </a:moveTo>
                <a:lnTo>
                  <a:pt x="619125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3391535" y="3602689"/>
            <a:ext cx="107315" cy="749301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3286125" y="3980515"/>
            <a:ext cx="101600" cy="0"/>
          </a:xfrm>
          <a:custGeom>
            <a:avLst/>
            <a:gdLst>
              <a:gd name="connsiteX0" fmla="*/ 0 w 101600"/>
              <a:gd name="connsiteY0" fmla="*/ 0 h 0"/>
              <a:gd name="connsiteX1" fmla="*/ 101600 w 1016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>
                <a:moveTo>
                  <a:pt x="0" y="0"/>
                </a:moveTo>
                <a:lnTo>
                  <a:pt x="101600" y="0"/>
                </a:lnTo>
              </a:path>
            </a:pathLst>
          </a:custGeom>
          <a:ln w="127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91346" y="951085"/>
            <a:ext cx="95425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Glomerulus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919579" y="828319"/>
            <a:ext cx="50778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UT-C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512246" y="887586"/>
            <a:ext cx="122361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Proximal tubule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728146" y="1247419"/>
            <a:ext cx="915776" cy="42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Peritubular</a:t>
            </a:r>
          </a:p>
          <a:p>
            <a:pPr algn="l"/>
            <a:r>
              <a:rPr lang="en-US" sz="1080" b="1" dirty="0"/>
              <a:t>capillaries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723913" y="1950151"/>
            <a:ext cx="612920" cy="42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Distal</a:t>
            </a:r>
          </a:p>
          <a:p>
            <a:pPr algn="l"/>
            <a:r>
              <a:rPr lang="en-US" sz="1080" b="1" dirty="0"/>
              <a:t>tubule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464247" y="1928984"/>
            <a:ext cx="736099" cy="42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Efferent</a:t>
            </a:r>
          </a:p>
          <a:p>
            <a:pPr algn="l"/>
            <a:r>
              <a:rPr lang="en-US" sz="1080" b="1" dirty="0"/>
              <a:t>arteriole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468481" y="2407351"/>
            <a:ext cx="838691" cy="42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Branch of</a:t>
            </a:r>
          </a:p>
          <a:p>
            <a:pPr algn="l"/>
            <a:r>
              <a:rPr lang="en-US" sz="1080" b="1" dirty="0"/>
              <a:t>renal vein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990616" y="2652883"/>
            <a:ext cx="71045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dirty="0">
                <a:latin typeface="Arial Black"/>
                <a:cs typeface="Arial Black"/>
              </a:rPr>
              <a:t>Cortex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990617" y="2957684"/>
            <a:ext cx="77714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dirty="0">
                <a:latin typeface="Arial Black"/>
                <a:cs typeface="Arial Black"/>
              </a:rPr>
              <a:t>Medulla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71682" y="3846683"/>
            <a:ext cx="697627" cy="42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Loop of</a:t>
            </a:r>
          </a:p>
          <a:p>
            <a:pPr algn="l"/>
            <a:r>
              <a:rPr lang="en-US" sz="1080" b="1" dirty="0"/>
              <a:t>Henle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412516" y="3563049"/>
            <a:ext cx="969675" cy="42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Descending</a:t>
            </a:r>
          </a:p>
          <a:p>
            <a:pPr algn="l"/>
            <a:r>
              <a:rPr lang="en-US" sz="1080" b="1" dirty="0"/>
              <a:t>limb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420984" y="3999083"/>
            <a:ext cx="905472" cy="42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Ascending</a:t>
            </a:r>
          </a:p>
          <a:p>
            <a:pPr algn="l"/>
            <a:r>
              <a:rPr lang="en-US" sz="1080" b="1" dirty="0"/>
              <a:t>limb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412518" y="4722984"/>
            <a:ext cx="49263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Urea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723923" y="3635016"/>
            <a:ext cx="854101" cy="42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Collecting</a:t>
            </a:r>
          </a:p>
          <a:p>
            <a:pPr algn="l"/>
            <a:r>
              <a:rPr lang="en-US" sz="1080" b="1" dirty="0"/>
              <a:t>duct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23922" y="5002384"/>
            <a:ext cx="50526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UT-A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919591" y="5853284"/>
            <a:ext cx="50526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UT-B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412524" y="5472286"/>
            <a:ext cx="515765" cy="424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80" b="1" dirty="0"/>
              <a:t>Vasa</a:t>
            </a:r>
          </a:p>
          <a:p>
            <a:pPr algn="l"/>
            <a:r>
              <a:rPr lang="en-US" sz="1080" b="1" dirty="0"/>
              <a:t>recta</a:t>
            </a:r>
          </a:p>
        </p:txBody>
      </p:sp>
    </p:spTree>
    <p:extLst>
      <p:ext uri="{BB962C8B-B14F-4D97-AF65-F5344CB8AC3E}">
        <p14:creationId xmlns:p14="http://schemas.microsoft.com/office/powerpoint/2010/main" val="1751985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Establishment of the Medullary Osmotic Gradient</a:t>
            </a:r>
            <a:endParaRPr lang="en-US"/>
          </a:p>
        </p:txBody>
      </p:sp>
      <p:sp>
        <p:nvSpPr>
          <p:cNvPr id="7987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Role of the vasa recta</a:t>
            </a:r>
          </a:p>
          <a:p>
            <a:pPr lvl="1"/>
            <a:r>
              <a:rPr lang="en-US" dirty="0" smtClean="0"/>
              <a:t>Anatomical arrangement of vasa recta capillaries prevents the diffusion of water and solutes from dissipating the medullary osmotic gradient</a:t>
            </a:r>
          </a:p>
          <a:p>
            <a:pPr lvl="1"/>
            <a:r>
              <a:rPr lang="en-US" dirty="0" smtClean="0"/>
              <a:t>Descending limb of vasa recta (300 </a:t>
            </a:r>
            <a:r>
              <a:rPr lang="en-US" dirty="0" err="1" smtClean="0"/>
              <a:t>mOsm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As it descends, water leaves capillaries by osmosis and solutes enter by diffusion</a:t>
            </a:r>
          </a:p>
          <a:p>
            <a:pPr lvl="1"/>
            <a:r>
              <a:rPr lang="en-US" dirty="0" smtClean="0"/>
              <a:t>Ascending limb of vasa recta (325 </a:t>
            </a:r>
            <a:r>
              <a:rPr lang="en-US" dirty="0" err="1" smtClean="0"/>
              <a:t>mOsm</a:t>
            </a:r>
            <a:r>
              <a:rPr lang="en-US" dirty="0" smtClean="0"/>
              <a:t>) </a:t>
            </a:r>
          </a:p>
          <a:p>
            <a:pPr lvl="2"/>
            <a:r>
              <a:rPr lang="en-US" dirty="0" smtClean="0"/>
              <a:t>Water moves into plasma and solutes move into interstitial fluid</a:t>
            </a:r>
          </a:p>
          <a:p>
            <a:pPr lvl="2"/>
            <a:r>
              <a:rPr lang="en-US" dirty="0" err="1" smtClean="0"/>
              <a:t>Osmolarity</a:t>
            </a:r>
            <a:r>
              <a:rPr lang="en-US" dirty="0" smtClean="0"/>
              <a:t> is higher due to the lack of urea transporters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31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19.9  How the vasa recta prevents the dissipation of the medullary osmotic gradient.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50" name="Picture 49" descr="figure_19_09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8"/>
          <a:stretch/>
        </p:blipFill>
        <p:spPr>
          <a:xfrm>
            <a:off x="1609865" y="349528"/>
            <a:ext cx="5924270" cy="623770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19697" y="426628"/>
            <a:ext cx="1580832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/>
              <a:t>Peritubular ﬂuid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07263" y="821329"/>
            <a:ext cx="700471" cy="529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0" b="1" dirty="0"/>
              <a:t>Blood</a:t>
            </a:r>
          </a:p>
          <a:p>
            <a:pPr algn="l"/>
            <a:r>
              <a:rPr lang="en-US" sz="1420" b="1" dirty="0"/>
              <a:t>ﬂow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09022" y="1017392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/>
              <a:t>300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11049" y="2296770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375</a:t>
            </a:r>
            <a:endParaRPr lang="en-US" sz="142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631863" y="4269393"/>
            <a:ext cx="589769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1000</a:t>
            </a:r>
            <a:endParaRPr lang="en-US" sz="142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050556" y="3580167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800</a:t>
            </a:r>
            <a:endParaRPr lang="en-US" sz="142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4728010" y="1874495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/>
              <a:t>300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47566" y="1857561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/>
              <a:t>300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12516" y="1016882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325</a:t>
            </a:r>
            <a:endParaRPr lang="en-US" sz="142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734871" y="1204717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/>
              <a:t>300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793498" y="1520266"/>
            <a:ext cx="761747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/>
              <a:t>Cortex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798629" y="1867861"/>
            <a:ext cx="864339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/>
              <a:t>Medulla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695495" y="3404457"/>
            <a:ext cx="913248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0" b="1" dirty="0"/>
              <a:t>Osmotic</a:t>
            </a:r>
          </a:p>
          <a:p>
            <a:pPr algn="l"/>
            <a:r>
              <a:rPr lang="en-US" sz="1420" b="1" dirty="0"/>
              <a:t>gradient</a:t>
            </a:r>
          </a:p>
          <a:p>
            <a:pPr algn="l"/>
            <a:r>
              <a:rPr lang="en-US" sz="1420" b="1" dirty="0"/>
              <a:t>in vasa</a:t>
            </a:r>
          </a:p>
          <a:p>
            <a:pPr algn="l"/>
            <a:r>
              <a:rPr lang="en-US" sz="1420" b="1" dirty="0"/>
              <a:t>recta</a:t>
            </a:r>
          </a:p>
          <a:p>
            <a:pPr algn="l"/>
            <a:r>
              <a:rPr lang="en-US" sz="1420" b="1" dirty="0"/>
              <a:t>(mOsm)</a:t>
            </a:r>
          </a:p>
        </p:txBody>
      </p:sp>
      <p:sp>
        <p:nvSpPr>
          <p:cNvPr id="64" name="Freeform 63"/>
          <p:cNvSpPr/>
          <p:nvPr/>
        </p:nvSpPr>
        <p:spPr>
          <a:xfrm>
            <a:off x="3681986" y="1901276"/>
            <a:ext cx="140714" cy="3948354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2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Freeform 64"/>
          <p:cNvSpPr/>
          <p:nvPr/>
        </p:nvSpPr>
        <p:spPr>
          <a:xfrm flipV="1">
            <a:off x="3543300" y="3547842"/>
            <a:ext cx="136363" cy="47537"/>
          </a:xfrm>
          <a:custGeom>
            <a:avLst/>
            <a:gdLst>
              <a:gd name="connsiteX0" fmla="*/ 88900 w 88900"/>
              <a:gd name="connsiteY0" fmla="*/ 0 h 0"/>
              <a:gd name="connsiteX1" fmla="*/ 0 w 889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900">
                <a:moveTo>
                  <a:pt x="88900" y="0"/>
                </a:moveTo>
                <a:lnTo>
                  <a:pt x="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2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4140200" y="976006"/>
            <a:ext cx="349250" cy="222250"/>
          </a:xfrm>
          <a:custGeom>
            <a:avLst/>
            <a:gdLst>
              <a:gd name="connsiteX0" fmla="*/ 0 w 349250"/>
              <a:gd name="connsiteY0" fmla="*/ 225425 h 225425"/>
              <a:gd name="connsiteX1" fmla="*/ 349250 w 349250"/>
              <a:gd name="connsiteY1" fmla="*/ 0 h 225425"/>
              <a:gd name="connsiteX0" fmla="*/ 0 w 349250"/>
              <a:gd name="connsiteY0" fmla="*/ 222250 h 222250"/>
              <a:gd name="connsiteX1" fmla="*/ 349250 w 349250"/>
              <a:gd name="connsiteY1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9250" h="222250">
                <a:moveTo>
                  <a:pt x="0" y="222250"/>
                </a:moveTo>
                <a:lnTo>
                  <a:pt x="34925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5429251" y="972830"/>
            <a:ext cx="349250" cy="225425"/>
          </a:xfrm>
          <a:custGeom>
            <a:avLst/>
            <a:gdLst>
              <a:gd name="connsiteX0" fmla="*/ 0 w 358775"/>
              <a:gd name="connsiteY0" fmla="*/ 0 h 231775"/>
              <a:gd name="connsiteX1" fmla="*/ 358775 w 358775"/>
              <a:gd name="connsiteY1" fmla="*/ 231775 h 231775"/>
              <a:gd name="connsiteX0" fmla="*/ 0 w 349250"/>
              <a:gd name="connsiteY0" fmla="*/ 0 h 225425"/>
              <a:gd name="connsiteX1" fmla="*/ 349250 w 349250"/>
              <a:gd name="connsiteY1" fmla="*/ 225425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9250" h="225425">
                <a:moveTo>
                  <a:pt x="0" y="0"/>
                </a:moveTo>
                <a:lnTo>
                  <a:pt x="349250" y="2254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04287" y="762500"/>
            <a:ext cx="1085834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/>
              <a:t>Vasa recta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781431" y="825564"/>
            <a:ext cx="700471" cy="529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0" b="1" dirty="0"/>
              <a:t>Blood</a:t>
            </a:r>
          </a:p>
          <a:p>
            <a:pPr algn="l"/>
            <a:r>
              <a:rPr lang="en-US" sz="1420" b="1" dirty="0"/>
              <a:t>ﬂow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499250" y="2265715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425</a:t>
            </a:r>
            <a:endParaRPr lang="en-US" sz="142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732244" y="2204694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400</a:t>
            </a:r>
            <a:endParaRPr lang="en-US" sz="142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048809" y="2208928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400</a:t>
            </a:r>
            <a:endParaRPr lang="en-US" sz="142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6050558" y="2894367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600</a:t>
            </a:r>
            <a:endParaRPr lang="en-US" sz="142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5473850" y="2981147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625</a:t>
            </a:r>
            <a:endParaRPr lang="en-US" sz="142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5448450" y="3637313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825</a:t>
            </a:r>
            <a:endParaRPr lang="en-US" sz="142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729761" y="2890133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600</a:t>
            </a:r>
            <a:endParaRPr lang="en-US" sz="142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4733989" y="3575934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800</a:t>
            </a:r>
            <a:endParaRPr lang="en-US" sz="142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3949149" y="3003736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575</a:t>
            </a:r>
            <a:endParaRPr lang="en-US" sz="142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949148" y="3642967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775</a:t>
            </a:r>
            <a:endParaRPr lang="en-US" sz="142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3970314" y="4345699"/>
            <a:ext cx="488493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975</a:t>
            </a:r>
            <a:endParaRPr lang="en-US" sz="142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5948430" y="4273628"/>
            <a:ext cx="589769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1000</a:t>
            </a:r>
            <a:endParaRPr lang="en-US" sz="142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5376929" y="4354063"/>
            <a:ext cx="589769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1025</a:t>
            </a:r>
            <a:endParaRPr lang="en-US" sz="142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5279564" y="4989063"/>
            <a:ext cx="589769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1225</a:t>
            </a:r>
            <a:endParaRPr lang="en-US" sz="142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5944197" y="4950962"/>
            <a:ext cx="589769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1200</a:t>
            </a:r>
            <a:endParaRPr lang="en-US" sz="142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4636096" y="4959430"/>
            <a:ext cx="589769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1200</a:t>
            </a:r>
            <a:endParaRPr lang="en-US" sz="142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5944196" y="5640995"/>
            <a:ext cx="589769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1400</a:t>
            </a:r>
            <a:endParaRPr lang="en-US" sz="142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5067896" y="5340428"/>
            <a:ext cx="589769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1375</a:t>
            </a:r>
            <a:endParaRPr lang="en-US" sz="142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4631862" y="5526695"/>
            <a:ext cx="589769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1375</a:t>
            </a:r>
            <a:endParaRPr lang="en-US" sz="142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3984163" y="5005995"/>
            <a:ext cx="589769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0" b="1" dirty="0" smtClean="0"/>
              <a:t>1175</a:t>
            </a:r>
            <a:endParaRPr lang="en-US" sz="142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2225595" y="6046057"/>
            <a:ext cx="1646605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0" b="1" dirty="0"/>
              <a:t>Water movement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219245" y="6312757"/>
            <a:ext cx="1159292" cy="31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20" b="1" dirty="0"/>
              <a:t>Solute ﬂow</a:t>
            </a:r>
          </a:p>
        </p:txBody>
      </p:sp>
    </p:spTree>
    <p:extLst>
      <p:ext uri="{BB962C8B-B14F-4D97-AF65-F5344CB8AC3E}">
        <p14:creationId xmlns:p14="http://schemas.microsoft.com/office/powerpoint/2010/main" val="214420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Factors Affecting the Plasma Composition</a:t>
            </a:r>
            <a:endParaRPr lang="en-US"/>
          </a:p>
        </p:txBody>
      </p:sp>
      <p:sp>
        <p:nvSpPr>
          <p:cNvPr id="10242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Kidneys regulate solute and water content, which also determines volume</a:t>
            </a:r>
          </a:p>
          <a:p>
            <a:r>
              <a:rPr lang="en-US" dirty="0" smtClean="0"/>
              <a:t>Regulate acid-base balance</a:t>
            </a:r>
          </a:p>
          <a:p>
            <a:r>
              <a:rPr lang="en-US" dirty="0" smtClean="0"/>
              <a:t>Composition is also affected by exchange between different compartments of body</a:t>
            </a:r>
          </a:p>
          <a:p>
            <a:pPr lvl="1"/>
            <a:r>
              <a:rPr lang="en-US" dirty="0" smtClean="0"/>
              <a:t>Cells</a:t>
            </a:r>
          </a:p>
          <a:p>
            <a:pPr lvl="1"/>
            <a:r>
              <a:rPr lang="en-US" dirty="0" smtClean="0"/>
              <a:t>Connective tissue</a:t>
            </a:r>
          </a:p>
          <a:p>
            <a:pPr lvl="1"/>
            <a:r>
              <a:rPr lang="en-US" dirty="0" smtClean="0"/>
              <a:t>Gastrointestinal tract</a:t>
            </a:r>
          </a:p>
          <a:p>
            <a:pPr lvl="1"/>
            <a:r>
              <a:rPr lang="en-US" dirty="0" smtClean="0"/>
              <a:t>Sweating</a:t>
            </a:r>
          </a:p>
          <a:p>
            <a:pPr lvl="1"/>
            <a:r>
              <a:rPr lang="en-US" dirty="0" smtClean="0"/>
              <a:t>Respiration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131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Role of the Medullary Osmotic Gradient in Water Reabsorption in the Distal Tubule and Collecting Duct</a:t>
            </a:r>
            <a:endParaRPr lang="en-US"/>
          </a:p>
        </p:txBody>
      </p:sp>
      <p:sp>
        <p:nvSpPr>
          <p:cNvPr id="83970" name="Rectangle 20"/>
          <p:cNvSpPr>
            <a:spLocks noGrp="1" noChangeArrowheads="1"/>
          </p:cNvSpPr>
          <p:nvPr>
            <p:ph idx="1"/>
          </p:nvPr>
        </p:nvSpPr>
        <p:spPr>
          <a:xfrm>
            <a:off x="301625" y="1701769"/>
            <a:ext cx="8537575" cy="4770505"/>
          </a:xfrm>
        </p:spPr>
        <p:txBody>
          <a:bodyPr/>
          <a:lstStyle/>
          <a:p>
            <a:r>
              <a:rPr lang="en-US" dirty="0" smtClean="0"/>
              <a:t>70% water reabsorbed in proximal tubule </a:t>
            </a:r>
          </a:p>
          <a:p>
            <a:pPr lvl="1"/>
            <a:r>
              <a:rPr lang="en-US" dirty="0" smtClean="0"/>
              <a:t>Not regulated</a:t>
            </a:r>
          </a:p>
          <a:p>
            <a:r>
              <a:rPr lang="en-US" dirty="0" smtClean="0"/>
              <a:t>20% reabsorbed in distal tubule</a:t>
            </a:r>
          </a:p>
          <a:p>
            <a:pPr lvl="1"/>
            <a:r>
              <a:rPr lang="en-US" dirty="0" smtClean="0"/>
              <a:t>Regulated by ADH</a:t>
            </a:r>
          </a:p>
          <a:p>
            <a:r>
              <a:rPr lang="en-US" dirty="0" smtClean="0"/>
              <a:t>10% reabsorbed in collecting ducts</a:t>
            </a:r>
          </a:p>
          <a:p>
            <a:pPr lvl="1"/>
            <a:r>
              <a:rPr lang="en-US" dirty="0" smtClean="0"/>
              <a:t>Regulated by ADH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40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Role of the Medullary Osmotic Gradient in Water Reabsorption in the Distal Tubule and Collecting Duct</a:t>
            </a:r>
            <a:endParaRPr lang="en-US"/>
          </a:p>
        </p:txBody>
      </p:sp>
      <p:sp>
        <p:nvSpPr>
          <p:cNvPr id="86018" name="Rectangle 14"/>
          <p:cNvSpPr>
            <a:spLocks noGrp="1" noChangeArrowheads="1"/>
          </p:cNvSpPr>
          <p:nvPr>
            <p:ph idx="1"/>
          </p:nvPr>
        </p:nvSpPr>
        <p:spPr>
          <a:xfrm>
            <a:off x="301625" y="1701769"/>
            <a:ext cx="8537575" cy="4770505"/>
          </a:xfrm>
        </p:spPr>
        <p:txBody>
          <a:bodyPr/>
          <a:lstStyle/>
          <a:p>
            <a:r>
              <a:rPr lang="en-US" dirty="0" smtClean="0"/>
              <a:t>Dependent on osmotic gradient established </a:t>
            </a:r>
            <a:br>
              <a:rPr lang="en-US" dirty="0" smtClean="0"/>
            </a:br>
            <a:r>
              <a:rPr lang="en-US" dirty="0" smtClean="0"/>
              <a:t>by countercurrent multiplier</a:t>
            </a:r>
          </a:p>
          <a:p>
            <a:r>
              <a:rPr lang="en-US" dirty="0" smtClean="0"/>
              <a:t>Dependent on epithelium permeability to water </a:t>
            </a:r>
          </a:p>
          <a:p>
            <a:r>
              <a:rPr lang="en-US" dirty="0" smtClean="0"/>
              <a:t>Water permeability dependent on water channels</a:t>
            </a:r>
          </a:p>
          <a:p>
            <a:pPr lvl="1"/>
            <a:r>
              <a:rPr lang="en-US" dirty="0" smtClean="0"/>
              <a:t>Aquaporin-3: present in </a:t>
            </a:r>
            <a:r>
              <a:rPr lang="en-US" dirty="0" err="1" smtClean="0"/>
              <a:t>basolateral</a:t>
            </a:r>
            <a:r>
              <a:rPr lang="en-US" dirty="0" smtClean="0"/>
              <a:t> membrane always</a:t>
            </a:r>
          </a:p>
          <a:p>
            <a:pPr lvl="1"/>
            <a:r>
              <a:rPr lang="en-US" dirty="0" smtClean="0"/>
              <a:t>Aquaporin-2: present in apical membrane only when ADH present in blood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54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Role of the Medullary Osmotic Gradient in Water Reabsorption in the Distal Tubule and Collecting Duct</a:t>
            </a:r>
            <a:endParaRPr lang="en-US"/>
          </a:p>
        </p:txBody>
      </p:sp>
      <p:sp>
        <p:nvSpPr>
          <p:cNvPr id="88066" name="Rectangle 12"/>
          <p:cNvSpPr>
            <a:spLocks noGrp="1" noChangeArrowheads="1"/>
          </p:cNvSpPr>
          <p:nvPr>
            <p:ph idx="1"/>
          </p:nvPr>
        </p:nvSpPr>
        <p:spPr>
          <a:xfrm>
            <a:off x="301625" y="1701769"/>
            <a:ext cx="8537575" cy="4770505"/>
          </a:xfrm>
        </p:spPr>
        <p:txBody>
          <a:bodyPr/>
          <a:lstStyle/>
          <a:p>
            <a:r>
              <a:rPr lang="en-US" dirty="0" smtClean="0"/>
              <a:t>When membrane of late distal tubule and collecting duct is impermeable to water</a:t>
            </a:r>
          </a:p>
          <a:p>
            <a:pPr lvl="1"/>
            <a:r>
              <a:rPr lang="en-US" dirty="0" smtClean="0"/>
              <a:t>Water cannot leave the tubules</a:t>
            </a:r>
          </a:p>
          <a:p>
            <a:pPr lvl="1"/>
            <a:r>
              <a:rPr lang="en-US" dirty="0" smtClean="0"/>
              <a:t>No water reabsorption</a:t>
            </a:r>
          </a:p>
          <a:p>
            <a:pPr lvl="1"/>
            <a:r>
              <a:rPr lang="en-US" dirty="0" smtClean="0"/>
              <a:t>More water is excreted in urine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5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Role of the Medullary Osmotic Gradient in Water Reabsorption in the Distal Tubule and Collecting Duct</a:t>
            </a:r>
            <a:endParaRPr lang="en-US"/>
          </a:p>
        </p:txBody>
      </p:sp>
      <p:sp>
        <p:nvSpPr>
          <p:cNvPr id="144386" name="Content Placeholder 2"/>
          <p:cNvSpPr>
            <a:spLocks noGrp="1"/>
          </p:cNvSpPr>
          <p:nvPr>
            <p:ph idx="1"/>
          </p:nvPr>
        </p:nvSpPr>
        <p:spPr>
          <a:xfrm>
            <a:off x="301625" y="1701769"/>
            <a:ext cx="8537575" cy="4770505"/>
          </a:xfrm>
        </p:spPr>
        <p:txBody>
          <a:bodyPr/>
          <a:lstStyle/>
          <a:p>
            <a:r>
              <a:rPr lang="en-US" dirty="0" smtClean="0"/>
              <a:t>ADH stimulates the insertion of water channels</a:t>
            </a:r>
            <a:br>
              <a:rPr lang="en-US" dirty="0" smtClean="0"/>
            </a:br>
            <a:r>
              <a:rPr lang="en-US" dirty="0" smtClean="0"/>
              <a:t>(aquaporin-2) into apical membrane</a:t>
            </a:r>
          </a:p>
          <a:p>
            <a:pPr lvl="1"/>
            <a:r>
              <a:rPr lang="en-US" dirty="0" smtClean="0"/>
              <a:t>Water is reabsorbed by osmosis</a:t>
            </a:r>
          </a:p>
          <a:p>
            <a:pPr lvl="1"/>
            <a:r>
              <a:rPr lang="en-US" dirty="0" smtClean="0"/>
              <a:t>Maximum urine concentration is 1400 </a:t>
            </a:r>
            <a:r>
              <a:rPr lang="en-US" dirty="0" err="1" smtClean="0"/>
              <a:t>mOsm</a:t>
            </a:r>
            <a:endParaRPr lang="en-US" dirty="0" smtClean="0"/>
          </a:p>
          <a:p>
            <a:r>
              <a:rPr lang="en-US" dirty="0" smtClean="0"/>
              <a:t>Maximum amount of water reabsorbed depends on length of loop of </a:t>
            </a:r>
            <a:r>
              <a:rPr lang="en-US" dirty="0" err="1" smtClean="0"/>
              <a:t>Henle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45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19.10  Water reabsorption across the late distal tubule and collecting duct.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81" name="Picture 80" descr="figure_19_10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7"/>
          <a:stretch/>
        </p:blipFill>
        <p:spPr>
          <a:xfrm>
            <a:off x="948018" y="349528"/>
            <a:ext cx="7247965" cy="623710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102803" y="409885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Late distal tubule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</a:rPr>
              <a:t>(impermeable to 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11268" y="841684"/>
            <a:ext cx="645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Tubular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</a:rPr>
              <a:t>ﬂuid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856335" y="947517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73169" y="2082050"/>
            <a:ext cx="595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Cortex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68939" y="2319118"/>
            <a:ext cx="662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Medulla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96602" y="2082049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300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296602" y="2314884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300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296602" y="2560418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400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296602" y="3034550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600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296602" y="3517151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800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220408" y="3995517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1000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220408" y="4473884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1200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20407" y="4948017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1400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707234" y="1684116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707234" y="2446115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707234" y="3203881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707234" y="3970114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707234" y="4732114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630102" y="5273980"/>
            <a:ext cx="548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Renal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</a:rPr>
              <a:t>pelvis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216171" y="5760814"/>
            <a:ext cx="1595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Urine has high volume,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</a:rPr>
              <a:t>low osmolarity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53609" y="6218014"/>
            <a:ext cx="3426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Late distal tubule and collecting duct impermeable to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</a:rPr>
              <a:t>water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640685" y="982442"/>
            <a:ext cx="861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Peritubular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</a:rPr>
              <a:t>ﬂuid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293553" y="1759260"/>
            <a:ext cx="11236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Collecting duct</a:t>
            </a:r>
          </a:p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(impermeable</a:t>
            </a:r>
          </a:p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to </a:t>
            </a:r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795663" y="413060"/>
            <a:ext cx="1379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Late distal tubule</a:t>
            </a:r>
          </a:p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(permeable </a:t>
            </a:r>
            <a:r>
              <a:rPr lang="en-US" sz="1000" b="1" dirty="0">
                <a:solidFill>
                  <a:srgbClr val="000000"/>
                </a:solidFill>
              </a:rPr>
              <a:t>to 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804128" y="844859"/>
            <a:ext cx="645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Tubular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</a:rPr>
              <a:t>ﬂuid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549195" y="950692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989462" y="2085224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300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989462" y="2318059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300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989462" y="2563593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400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989462" y="3037725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600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989462" y="3520326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800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913268" y="3998692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1000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913268" y="4477059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1200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913267" y="4951192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1400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322962" y="5277155"/>
            <a:ext cx="548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Renal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</a:rPr>
              <a:t>pelvis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921732" y="5755520"/>
            <a:ext cx="1538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Urine has </a:t>
            </a:r>
            <a:r>
              <a:rPr lang="en-US" sz="1000" b="1" dirty="0" smtClean="0">
                <a:solidFill>
                  <a:srgbClr val="000000"/>
                </a:solidFill>
              </a:rPr>
              <a:t>low </a:t>
            </a:r>
            <a:r>
              <a:rPr lang="en-US" sz="1000" b="1" dirty="0">
                <a:solidFill>
                  <a:srgbClr val="000000"/>
                </a:solidFill>
              </a:rPr>
              <a:t>volume,</a:t>
            </a:r>
          </a:p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high </a:t>
            </a:r>
            <a:r>
              <a:rPr lang="en-US" sz="1000" b="1" dirty="0">
                <a:solidFill>
                  <a:srgbClr val="000000"/>
                </a:solidFill>
              </a:rPr>
              <a:t>osmolarity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846469" y="6221189"/>
            <a:ext cx="3277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Late distal tubule and collecting duct permeable to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</a:rPr>
              <a:t>water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333545" y="985617"/>
            <a:ext cx="861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Peritubular</a:t>
            </a:r>
          </a:p>
          <a:p>
            <a:pPr algn="l"/>
            <a:r>
              <a:rPr lang="en-US" sz="1000" b="1" dirty="0">
                <a:solidFill>
                  <a:srgbClr val="000000"/>
                </a:solidFill>
              </a:rPr>
              <a:t>ﬂuid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992763" y="1524310"/>
            <a:ext cx="11236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Collecting duct</a:t>
            </a:r>
          </a:p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(permeable</a:t>
            </a:r>
          </a:p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to </a:t>
            </a:r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O)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355520" y="1417417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990645" y="2077817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986287" y="2779493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500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989462" y="3259975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700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989462" y="3758451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900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916443" y="4220942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1100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916443" y="4686609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1300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388910" y="2315682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300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388910" y="2561216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400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388910" y="3035348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600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388910" y="3517949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800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359279" y="3996315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1000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359279" y="4474682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1200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359278" y="4948815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1400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385735" y="2777116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500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388910" y="3257598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700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388910" y="3756074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900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362454" y="4218565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1100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362454" y="4684232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 smtClean="0">
                <a:solidFill>
                  <a:srgbClr val="000000"/>
                </a:solidFill>
              </a:rPr>
              <a:t>1300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990645" y="2429184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990645" y="2666253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990645" y="2907553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990645" y="3144621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990645" y="3385922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990645" y="3627222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990645" y="3864290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990645" y="4105591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6990645" y="4342658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990645" y="4583959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990645" y="4825259"/>
            <a:ext cx="424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b="1" dirty="0">
                <a:solidFill>
                  <a:srgbClr val="000000"/>
                </a:solidFill>
              </a:rPr>
              <a:t>H</a:t>
            </a:r>
            <a:r>
              <a:rPr lang="en-US" sz="1000" b="1" baseline="-25000" dirty="0">
                <a:solidFill>
                  <a:srgbClr val="000000"/>
                </a:solidFill>
              </a:rPr>
              <a:t>2</a:t>
            </a:r>
            <a:r>
              <a:rPr lang="en-US" sz="10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51" name="Freeform 150"/>
          <p:cNvSpPr/>
          <p:nvPr/>
        </p:nvSpPr>
        <p:spPr>
          <a:xfrm>
            <a:off x="6788150" y="1645930"/>
            <a:ext cx="257164" cy="0"/>
          </a:xfrm>
          <a:custGeom>
            <a:avLst/>
            <a:gdLst>
              <a:gd name="connsiteX0" fmla="*/ 0 w 269875"/>
              <a:gd name="connsiteY0" fmla="*/ 0 h 0"/>
              <a:gd name="connsiteX1" fmla="*/ 269875 w 269875"/>
              <a:gd name="connsiteY1" fmla="*/ 0 h 0"/>
              <a:gd name="connsiteX0" fmla="*/ 0 w 9529"/>
              <a:gd name="connsiteY0" fmla="*/ 0 h 0"/>
              <a:gd name="connsiteX1" fmla="*/ 9529 w 9529"/>
              <a:gd name="connsiteY1" fmla="*/ -3175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9">
                <a:moveTo>
                  <a:pt x="0" y="0"/>
                </a:moveTo>
                <a:lnTo>
                  <a:pt x="9529" y="-3175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2" name="Freeform 151"/>
          <p:cNvSpPr/>
          <p:nvPr/>
        </p:nvSpPr>
        <p:spPr>
          <a:xfrm>
            <a:off x="3155951" y="5414656"/>
            <a:ext cx="533400" cy="146050"/>
          </a:xfrm>
          <a:custGeom>
            <a:avLst/>
            <a:gdLst>
              <a:gd name="connsiteX0" fmla="*/ 0 w 530225"/>
              <a:gd name="connsiteY0" fmla="*/ 155575 h 155575"/>
              <a:gd name="connsiteX1" fmla="*/ 530225 w 530225"/>
              <a:gd name="connsiteY1" fmla="*/ 0 h 155575"/>
              <a:gd name="connsiteX0" fmla="*/ 0 w 533400"/>
              <a:gd name="connsiteY0" fmla="*/ 146050 h 146050"/>
              <a:gd name="connsiteX1" fmla="*/ 533400 w 533400"/>
              <a:gd name="connsiteY1" fmla="*/ 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400" h="146050">
                <a:moveTo>
                  <a:pt x="0" y="146050"/>
                </a:moveTo>
                <a:lnTo>
                  <a:pt x="533400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3" name="Freeform 152"/>
          <p:cNvSpPr/>
          <p:nvPr/>
        </p:nvSpPr>
        <p:spPr>
          <a:xfrm>
            <a:off x="6851650" y="5417830"/>
            <a:ext cx="536575" cy="142875"/>
          </a:xfrm>
          <a:custGeom>
            <a:avLst/>
            <a:gdLst>
              <a:gd name="connsiteX0" fmla="*/ 0 w 536575"/>
              <a:gd name="connsiteY0" fmla="*/ 155575 h 155575"/>
              <a:gd name="connsiteX1" fmla="*/ 536575 w 536575"/>
              <a:gd name="connsiteY1" fmla="*/ 0 h 155575"/>
              <a:gd name="connsiteX0" fmla="*/ 0 w 536575"/>
              <a:gd name="connsiteY0" fmla="*/ 142875 h 142875"/>
              <a:gd name="connsiteX1" fmla="*/ 536575 w 536575"/>
              <a:gd name="connsiteY1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6575" h="142875">
                <a:moveTo>
                  <a:pt x="0" y="142875"/>
                </a:moveTo>
                <a:lnTo>
                  <a:pt x="536575" y="0"/>
                </a:lnTo>
              </a:path>
            </a:pathLst>
          </a:custGeom>
          <a:ln w="127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321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Role of the Medullary Osmotic Gradient in Water Reabsorption in the Distal Tubule and Collecting Duct</a:t>
            </a:r>
            <a:endParaRPr lang="en-US"/>
          </a:p>
        </p:txBody>
      </p:sp>
      <p:sp>
        <p:nvSpPr>
          <p:cNvPr id="92162" name="Rectangle 12"/>
          <p:cNvSpPr>
            <a:spLocks noGrp="1" noChangeArrowheads="1"/>
          </p:cNvSpPr>
          <p:nvPr>
            <p:ph idx="1"/>
          </p:nvPr>
        </p:nvSpPr>
        <p:spPr>
          <a:xfrm>
            <a:off x="301625" y="1701769"/>
            <a:ext cx="8537575" cy="4770505"/>
          </a:xfrm>
        </p:spPr>
        <p:txBody>
          <a:bodyPr/>
          <a:lstStyle/>
          <a:p>
            <a:r>
              <a:rPr lang="en-US" dirty="0" smtClean="0"/>
              <a:t>Obligatory water loss</a:t>
            </a:r>
          </a:p>
          <a:p>
            <a:pPr lvl="1"/>
            <a:r>
              <a:rPr lang="en-US" dirty="0" smtClean="0"/>
              <a:t>Minimum volume of water that must be excreted in the urine per day</a:t>
            </a:r>
          </a:p>
          <a:p>
            <a:pPr lvl="1"/>
            <a:r>
              <a:rPr lang="en-US" dirty="0" smtClean="0"/>
              <a:t>Maximum osmolarity urine = 1400 </a:t>
            </a:r>
            <a:r>
              <a:rPr lang="en-US" dirty="0" err="1" smtClean="0"/>
              <a:t>mOsm</a:t>
            </a:r>
            <a:endParaRPr lang="en-US" dirty="0" smtClean="0"/>
          </a:p>
          <a:p>
            <a:pPr lvl="1"/>
            <a:r>
              <a:rPr lang="en-US" dirty="0" smtClean="0"/>
              <a:t>Some solute must be excreted</a:t>
            </a:r>
          </a:p>
          <a:p>
            <a:pPr lvl="1"/>
            <a:r>
              <a:rPr lang="en-US" dirty="0" smtClean="0"/>
              <a:t>Minimum water loss = 440 mL </a:t>
            </a:r>
          </a:p>
          <a:p>
            <a:pPr lvl="2"/>
            <a:r>
              <a:rPr lang="en-US" dirty="0" smtClean="0"/>
              <a:t>Necessary to eliminate </a:t>
            </a:r>
            <a:r>
              <a:rPr lang="en-US" dirty="0" err="1" smtClean="0"/>
              <a:t>nonreabsorbed</a:t>
            </a:r>
            <a:r>
              <a:rPr lang="en-US" dirty="0" smtClean="0"/>
              <a:t> solutes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9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Role of the Medullary Osmotic Gradient in Water Reabsorption in the Distal Tubule and Collecting Duct</a:t>
            </a:r>
            <a:endParaRPr lang="en-US"/>
          </a:p>
        </p:txBody>
      </p:sp>
      <p:sp>
        <p:nvSpPr>
          <p:cNvPr id="94210" name="Rectangle 12"/>
          <p:cNvSpPr>
            <a:spLocks noGrp="1" noChangeArrowheads="1"/>
          </p:cNvSpPr>
          <p:nvPr>
            <p:ph idx="1"/>
          </p:nvPr>
        </p:nvSpPr>
        <p:spPr>
          <a:xfrm>
            <a:off x="301625" y="1701769"/>
            <a:ext cx="8537575" cy="4770505"/>
          </a:xfrm>
        </p:spPr>
        <p:txBody>
          <a:bodyPr/>
          <a:lstStyle/>
          <a:p>
            <a:r>
              <a:rPr lang="en-US" dirty="0" smtClean="0"/>
              <a:t>Effects of ADH on water reabsorption</a:t>
            </a:r>
          </a:p>
          <a:p>
            <a:pPr lvl="1"/>
            <a:r>
              <a:rPr lang="en-US" dirty="0" smtClean="0"/>
              <a:t>ADH regulates permeability of late distal tubules and collecting ducts</a:t>
            </a:r>
          </a:p>
          <a:p>
            <a:pPr lvl="1"/>
            <a:r>
              <a:rPr lang="en-US" dirty="0" smtClean="0"/>
              <a:t>Urine osmolarity range: 100–1400 </a:t>
            </a:r>
            <a:r>
              <a:rPr lang="en-US" dirty="0" err="1" smtClean="0"/>
              <a:t>mOsm</a:t>
            </a:r>
            <a:endParaRPr lang="en-US" dirty="0" smtClean="0"/>
          </a:p>
          <a:p>
            <a:pPr lvl="1"/>
            <a:r>
              <a:rPr lang="en-US" dirty="0" smtClean="0"/>
              <a:t>Aquaporin-2 varied by ADH</a:t>
            </a:r>
          </a:p>
          <a:p>
            <a:pPr lvl="1"/>
            <a:r>
              <a:rPr lang="en-US" dirty="0" smtClean="0"/>
              <a:t>Antidiuretic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5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gure_19_11_unlabeled_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5"/>
          <a:stretch/>
        </p:blipFill>
        <p:spPr>
          <a:xfrm>
            <a:off x="266701" y="441885"/>
            <a:ext cx="8171383" cy="6113521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3069357" y="985905"/>
            <a:ext cx="717550" cy="1444625"/>
          </a:xfrm>
          <a:custGeom>
            <a:avLst/>
            <a:gdLst>
              <a:gd name="connsiteX0" fmla="*/ 0 w 727075"/>
              <a:gd name="connsiteY0" fmla="*/ 0 h 1444625"/>
              <a:gd name="connsiteX1" fmla="*/ 727075 w 727075"/>
              <a:gd name="connsiteY1" fmla="*/ 1444625 h 1444625"/>
              <a:gd name="connsiteX0" fmla="*/ 0 w 717550"/>
              <a:gd name="connsiteY0" fmla="*/ 0 h 1444625"/>
              <a:gd name="connsiteX1" fmla="*/ 717550 w 717550"/>
              <a:gd name="connsiteY1" fmla="*/ 1444625 h 14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7550" h="1444625">
                <a:moveTo>
                  <a:pt x="0" y="0"/>
                </a:moveTo>
                <a:lnTo>
                  <a:pt x="717550" y="14446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53688" y="2195280"/>
            <a:ext cx="793750" cy="136525"/>
          </a:xfrm>
          <a:custGeom>
            <a:avLst/>
            <a:gdLst>
              <a:gd name="connsiteX0" fmla="*/ 0 w 796925"/>
              <a:gd name="connsiteY0" fmla="*/ 0 h 142875"/>
              <a:gd name="connsiteX1" fmla="*/ 796925 w 796925"/>
              <a:gd name="connsiteY1" fmla="*/ 142875 h 142875"/>
              <a:gd name="connsiteX0" fmla="*/ 0 w 800100"/>
              <a:gd name="connsiteY0" fmla="*/ 0 h 139700"/>
              <a:gd name="connsiteX1" fmla="*/ 800100 w 800100"/>
              <a:gd name="connsiteY1" fmla="*/ 139700 h 139700"/>
              <a:gd name="connsiteX0" fmla="*/ 0 w 793750"/>
              <a:gd name="connsiteY0" fmla="*/ 0 h 136525"/>
              <a:gd name="connsiteX1" fmla="*/ 793750 w 793750"/>
              <a:gd name="connsiteY1" fmla="*/ 136525 h 13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750" h="136525">
                <a:moveTo>
                  <a:pt x="0" y="0"/>
                </a:moveTo>
                <a:lnTo>
                  <a:pt x="793750" y="1365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569889" y="3378044"/>
            <a:ext cx="787400" cy="600075"/>
          </a:xfrm>
          <a:custGeom>
            <a:avLst/>
            <a:gdLst>
              <a:gd name="connsiteX0" fmla="*/ 396875 w 793750"/>
              <a:gd name="connsiteY0" fmla="*/ 0 h 625475"/>
              <a:gd name="connsiteX1" fmla="*/ 0 w 793750"/>
              <a:gd name="connsiteY1" fmla="*/ 149225 h 625475"/>
              <a:gd name="connsiteX2" fmla="*/ 793750 w 793750"/>
              <a:gd name="connsiteY2" fmla="*/ 625475 h 625475"/>
              <a:gd name="connsiteX0" fmla="*/ 396875 w 787400"/>
              <a:gd name="connsiteY0" fmla="*/ 0 h 619125"/>
              <a:gd name="connsiteX1" fmla="*/ 0 w 787400"/>
              <a:gd name="connsiteY1" fmla="*/ 149225 h 619125"/>
              <a:gd name="connsiteX2" fmla="*/ 787400 w 787400"/>
              <a:gd name="connsiteY2" fmla="*/ 619125 h 619125"/>
              <a:gd name="connsiteX0" fmla="*/ 415925 w 787400"/>
              <a:gd name="connsiteY0" fmla="*/ 0 h 600075"/>
              <a:gd name="connsiteX1" fmla="*/ 0 w 787400"/>
              <a:gd name="connsiteY1" fmla="*/ 130175 h 600075"/>
              <a:gd name="connsiteX2" fmla="*/ 787400 w 787400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 h="600075">
                <a:moveTo>
                  <a:pt x="415925" y="0"/>
                </a:moveTo>
                <a:lnTo>
                  <a:pt x="0" y="130175"/>
                </a:lnTo>
                <a:lnTo>
                  <a:pt x="787400" y="6000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605512" y="861956"/>
            <a:ext cx="0" cy="288925"/>
          </a:xfrm>
          <a:custGeom>
            <a:avLst/>
            <a:gdLst>
              <a:gd name="connsiteX0" fmla="*/ 0 w 0"/>
              <a:gd name="connsiteY0" fmla="*/ 288925 h 288925"/>
              <a:gd name="connsiteX1" fmla="*/ 0 w 0"/>
              <a:gd name="connsiteY1" fmla="*/ 0 h 28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8925">
                <a:moveTo>
                  <a:pt x="0" y="288925"/>
                </a:moveTo>
                <a:lnTo>
                  <a:pt x="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6156176" y="855606"/>
            <a:ext cx="114300" cy="419100"/>
          </a:xfrm>
          <a:custGeom>
            <a:avLst/>
            <a:gdLst>
              <a:gd name="connsiteX0" fmla="*/ 0 w 127000"/>
              <a:gd name="connsiteY0" fmla="*/ 425450 h 425450"/>
              <a:gd name="connsiteX1" fmla="*/ 127000 w 127000"/>
              <a:gd name="connsiteY1" fmla="*/ 0 h 425450"/>
              <a:gd name="connsiteX0" fmla="*/ 0 w 114300"/>
              <a:gd name="connsiteY0" fmla="*/ 419100 h 419100"/>
              <a:gd name="connsiteX1" fmla="*/ 114300 w 114300"/>
              <a:gd name="connsiteY1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419100">
                <a:moveTo>
                  <a:pt x="0" y="419100"/>
                </a:moveTo>
                <a:lnTo>
                  <a:pt x="11430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113387" y="2483339"/>
            <a:ext cx="482600" cy="209550"/>
          </a:xfrm>
          <a:custGeom>
            <a:avLst/>
            <a:gdLst>
              <a:gd name="connsiteX0" fmla="*/ 0 w 492125"/>
              <a:gd name="connsiteY0" fmla="*/ 0 h 225425"/>
              <a:gd name="connsiteX1" fmla="*/ 492125 w 492125"/>
              <a:gd name="connsiteY1" fmla="*/ 225425 h 225425"/>
              <a:gd name="connsiteX0" fmla="*/ 0 w 482600"/>
              <a:gd name="connsiteY0" fmla="*/ 0 h 209550"/>
              <a:gd name="connsiteX1" fmla="*/ 482600 w 482600"/>
              <a:gd name="connsiteY1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600" h="209550">
                <a:moveTo>
                  <a:pt x="0" y="0"/>
                </a:moveTo>
                <a:lnTo>
                  <a:pt x="482600" y="2095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110981" y="3021179"/>
            <a:ext cx="476250" cy="0"/>
          </a:xfrm>
          <a:custGeom>
            <a:avLst/>
            <a:gdLst>
              <a:gd name="connsiteX0" fmla="*/ 0 w 476250"/>
              <a:gd name="connsiteY0" fmla="*/ 0 h 0"/>
              <a:gd name="connsiteX1" fmla="*/ 476250 w 4762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>
                <a:moveTo>
                  <a:pt x="0" y="0"/>
                </a:moveTo>
                <a:lnTo>
                  <a:pt x="47625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373613" y="4027133"/>
            <a:ext cx="190500" cy="495300"/>
          </a:xfrm>
          <a:custGeom>
            <a:avLst/>
            <a:gdLst>
              <a:gd name="connsiteX0" fmla="*/ 190500 w 190500"/>
              <a:gd name="connsiteY0" fmla="*/ 0 h 495300"/>
              <a:gd name="connsiteX1" fmla="*/ 0 w 190500"/>
              <a:gd name="connsiteY1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 h="495300">
                <a:moveTo>
                  <a:pt x="190500" y="0"/>
                </a:moveTo>
                <a:lnTo>
                  <a:pt x="0" y="49530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7463656" y="861510"/>
            <a:ext cx="0" cy="339725"/>
          </a:xfrm>
          <a:custGeom>
            <a:avLst/>
            <a:gdLst>
              <a:gd name="connsiteX0" fmla="*/ 0 w 0"/>
              <a:gd name="connsiteY0" fmla="*/ 339725 h 339725"/>
              <a:gd name="connsiteX1" fmla="*/ 0 w 0"/>
              <a:gd name="connsiteY1" fmla="*/ 0 h 3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9725">
                <a:moveTo>
                  <a:pt x="0" y="339725"/>
                </a:moveTo>
                <a:lnTo>
                  <a:pt x="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803381" y="1623510"/>
            <a:ext cx="0" cy="238125"/>
          </a:xfrm>
          <a:custGeom>
            <a:avLst/>
            <a:gdLst>
              <a:gd name="connsiteX0" fmla="*/ 0 w 0"/>
              <a:gd name="connsiteY0" fmla="*/ 0 h 238125"/>
              <a:gd name="connsiteX1" fmla="*/ 0 w 0"/>
              <a:gd name="connsiteY1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38125">
                <a:moveTo>
                  <a:pt x="0" y="0"/>
                </a:moveTo>
                <a:lnTo>
                  <a:pt x="0" y="2381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098281" y="5237552"/>
            <a:ext cx="504825" cy="314325"/>
          </a:xfrm>
          <a:custGeom>
            <a:avLst/>
            <a:gdLst>
              <a:gd name="connsiteX0" fmla="*/ 504825 w 504825"/>
              <a:gd name="connsiteY0" fmla="*/ 0 h 317500"/>
              <a:gd name="connsiteX1" fmla="*/ 0 w 504825"/>
              <a:gd name="connsiteY1" fmla="*/ 317500 h 317500"/>
              <a:gd name="connsiteX0" fmla="*/ 504825 w 504825"/>
              <a:gd name="connsiteY0" fmla="*/ 0 h 314325"/>
              <a:gd name="connsiteX1" fmla="*/ 0 w 504825"/>
              <a:gd name="connsiteY1" fmla="*/ 3143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 h="314325">
                <a:moveTo>
                  <a:pt x="504825" y="0"/>
                </a:moveTo>
                <a:lnTo>
                  <a:pt x="0" y="3143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5783" y="532649"/>
            <a:ext cx="269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Principal cell lining late distal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tubule or collecting 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2398" y="1198426"/>
            <a:ext cx="1258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Tubular ﬂuid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9439" y="1818133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Apical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5536" y="3344120"/>
            <a:ext cx="1241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Aquaporin-2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76352" y="4550649"/>
            <a:ext cx="520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</a:t>
            </a:r>
            <a:r>
              <a:rPr lang="en-US" sz="1400" b="1" baseline="-25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63652" y="3928446"/>
            <a:ext cx="520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</a:t>
            </a:r>
            <a:r>
              <a:rPr lang="en-US" sz="1400" b="1" baseline="-25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53460" y="5004481"/>
            <a:ext cx="520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</a:t>
            </a:r>
            <a:r>
              <a:rPr lang="en-US" sz="1400" b="1" baseline="-25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94071" y="1212827"/>
            <a:ext cx="81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Plasma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14554" y="403396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Peritubular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capillary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5192" y="406571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Peritubular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ﬂuid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54651" y="406571"/>
            <a:ext cx="1152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Basolateral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50884" y="1840597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ADH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00727" y="2323465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ADH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83932" y="2525749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000000"/>
                </a:solidFill>
              </a:rPr>
              <a:t>receptor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98147" y="2843589"/>
            <a:ext cx="982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G protein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79049" y="3437953"/>
            <a:ext cx="52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ATP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56720" y="4056700"/>
            <a:ext cx="8031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Protein</a:t>
            </a:r>
          </a:p>
          <a:p>
            <a:pPr algn="ctr"/>
            <a:r>
              <a:rPr lang="en-US" sz="1400" b="1" dirty="0">
                <a:solidFill>
                  <a:srgbClr val="000000"/>
                </a:solidFill>
              </a:rPr>
              <a:t>kinase</a:t>
            </a:r>
          </a:p>
          <a:p>
            <a:pPr algn="ctr"/>
            <a:r>
              <a:rPr lang="en-US" sz="14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04216" y="4189438"/>
            <a:ext cx="6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cAMP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20213" y="4455878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Adenylate</a:t>
            </a:r>
          </a:p>
          <a:p>
            <a:pPr algn="ctr"/>
            <a:r>
              <a:rPr lang="en-US" sz="1400" b="1" dirty="0">
                <a:solidFill>
                  <a:srgbClr val="000000"/>
                </a:solidFill>
              </a:rPr>
              <a:t>cyclase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51596" y="5399177"/>
            <a:ext cx="1241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Aquaporin-3</a:t>
            </a:r>
          </a:p>
        </p:txBody>
      </p:sp>
      <p:sp>
        <p:nvSpPr>
          <p:cNvPr id="4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19.11  Effects of ADH on principal cells lining the late distal tubules and collecting ducts.</a:t>
            </a: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9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19_11_unlabeled_step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"/>
          <a:stretch/>
        </p:blipFill>
        <p:spPr>
          <a:xfrm>
            <a:off x="266701" y="441885"/>
            <a:ext cx="8174735" cy="6111539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069357" y="985905"/>
            <a:ext cx="717550" cy="1444625"/>
          </a:xfrm>
          <a:custGeom>
            <a:avLst/>
            <a:gdLst>
              <a:gd name="connsiteX0" fmla="*/ 0 w 727075"/>
              <a:gd name="connsiteY0" fmla="*/ 0 h 1444625"/>
              <a:gd name="connsiteX1" fmla="*/ 727075 w 727075"/>
              <a:gd name="connsiteY1" fmla="*/ 1444625 h 1444625"/>
              <a:gd name="connsiteX0" fmla="*/ 0 w 717550"/>
              <a:gd name="connsiteY0" fmla="*/ 0 h 1444625"/>
              <a:gd name="connsiteX1" fmla="*/ 717550 w 717550"/>
              <a:gd name="connsiteY1" fmla="*/ 1444625 h 14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7550" h="1444625">
                <a:moveTo>
                  <a:pt x="0" y="0"/>
                </a:moveTo>
                <a:lnTo>
                  <a:pt x="717550" y="14446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453688" y="2195280"/>
            <a:ext cx="793750" cy="136525"/>
          </a:xfrm>
          <a:custGeom>
            <a:avLst/>
            <a:gdLst>
              <a:gd name="connsiteX0" fmla="*/ 0 w 796925"/>
              <a:gd name="connsiteY0" fmla="*/ 0 h 142875"/>
              <a:gd name="connsiteX1" fmla="*/ 796925 w 796925"/>
              <a:gd name="connsiteY1" fmla="*/ 142875 h 142875"/>
              <a:gd name="connsiteX0" fmla="*/ 0 w 800100"/>
              <a:gd name="connsiteY0" fmla="*/ 0 h 139700"/>
              <a:gd name="connsiteX1" fmla="*/ 800100 w 800100"/>
              <a:gd name="connsiteY1" fmla="*/ 139700 h 139700"/>
              <a:gd name="connsiteX0" fmla="*/ 0 w 793750"/>
              <a:gd name="connsiteY0" fmla="*/ 0 h 136525"/>
              <a:gd name="connsiteX1" fmla="*/ 793750 w 793750"/>
              <a:gd name="connsiteY1" fmla="*/ 136525 h 13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750" h="136525">
                <a:moveTo>
                  <a:pt x="0" y="0"/>
                </a:moveTo>
                <a:lnTo>
                  <a:pt x="793750" y="1365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605512" y="861956"/>
            <a:ext cx="0" cy="288925"/>
          </a:xfrm>
          <a:custGeom>
            <a:avLst/>
            <a:gdLst>
              <a:gd name="connsiteX0" fmla="*/ 0 w 0"/>
              <a:gd name="connsiteY0" fmla="*/ 288925 h 288925"/>
              <a:gd name="connsiteX1" fmla="*/ 0 w 0"/>
              <a:gd name="connsiteY1" fmla="*/ 0 h 28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8925">
                <a:moveTo>
                  <a:pt x="0" y="288925"/>
                </a:moveTo>
                <a:lnTo>
                  <a:pt x="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156176" y="855606"/>
            <a:ext cx="114300" cy="419100"/>
          </a:xfrm>
          <a:custGeom>
            <a:avLst/>
            <a:gdLst>
              <a:gd name="connsiteX0" fmla="*/ 0 w 127000"/>
              <a:gd name="connsiteY0" fmla="*/ 425450 h 425450"/>
              <a:gd name="connsiteX1" fmla="*/ 127000 w 127000"/>
              <a:gd name="connsiteY1" fmla="*/ 0 h 425450"/>
              <a:gd name="connsiteX0" fmla="*/ 0 w 114300"/>
              <a:gd name="connsiteY0" fmla="*/ 419100 h 419100"/>
              <a:gd name="connsiteX1" fmla="*/ 114300 w 114300"/>
              <a:gd name="connsiteY1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419100">
                <a:moveTo>
                  <a:pt x="0" y="419100"/>
                </a:moveTo>
                <a:lnTo>
                  <a:pt x="11430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113387" y="2483339"/>
            <a:ext cx="482600" cy="209550"/>
          </a:xfrm>
          <a:custGeom>
            <a:avLst/>
            <a:gdLst>
              <a:gd name="connsiteX0" fmla="*/ 0 w 492125"/>
              <a:gd name="connsiteY0" fmla="*/ 0 h 225425"/>
              <a:gd name="connsiteX1" fmla="*/ 492125 w 492125"/>
              <a:gd name="connsiteY1" fmla="*/ 225425 h 225425"/>
              <a:gd name="connsiteX0" fmla="*/ 0 w 482600"/>
              <a:gd name="connsiteY0" fmla="*/ 0 h 209550"/>
              <a:gd name="connsiteX1" fmla="*/ 482600 w 482600"/>
              <a:gd name="connsiteY1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600" h="209550">
                <a:moveTo>
                  <a:pt x="0" y="0"/>
                </a:moveTo>
                <a:lnTo>
                  <a:pt x="482600" y="20955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110981" y="3021179"/>
            <a:ext cx="476250" cy="0"/>
          </a:xfrm>
          <a:custGeom>
            <a:avLst/>
            <a:gdLst>
              <a:gd name="connsiteX0" fmla="*/ 0 w 476250"/>
              <a:gd name="connsiteY0" fmla="*/ 0 h 0"/>
              <a:gd name="connsiteX1" fmla="*/ 476250 w 4762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>
                <a:moveTo>
                  <a:pt x="0" y="0"/>
                </a:moveTo>
                <a:lnTo>
                  <a:pt x="47625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463656" y="861510"/>
            <a:ext cx="0" cy="339725"/>
          </a:xfrm>
          <a:custGeom>
            <a:avLst/>
            <a:gdLst>
              <a:gd name="connsiteX0" fmla="*/ 0 w 0"/>
              <a:gd name="connsiteY0" fmla="*/ 339725 h 339725"/>
              <a:gd name="connsiteX1" fmla="*/ 0 w 0"/>
              <a:gd name="connsiteY1" fmla="*/ 0 h 3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9725">
                <a:moveTo>
                  <a:pt x="0" y="339725"/>
                </a:moveTo>
                <a:lnTo>
                  <a:pt x="0" y="0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7803381" y="1623510"/>
            <a:ext cx="0" cy="238125"/>
          </a:xfrm>
          <a:custGeom>
            <a:avLst/>
            <a:gdLst>
              <a:gd name="connsiteX0" fmla="*/ 0 w 0"/>
              <a:gd name="connsiteY0" fmla="*/ 0 h 238125"/>
              <a:gd name="connsiteX1" fmla="*/ 0 w 0"/>
              <a:gd name="connsiteY1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38125">
                <a:moveTo>
                  <a:pt x="0" y="0"/>
                </a:moveTo>
                <a:lnTo>
                  <a:pt x="0" y="2381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5783" y="532649"/>
            <a:ext cx="269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Principal cell lining late distal</a:t>
            </a:r>
          </a:p>
          <a:p>
            <a:pPr algn="l"/>
            <a:r>
              <a:rPr lang="en-US" sz="1400" b="1" dirty="0"/>
              <a:t>tubule or collecting duct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398" y="1198426"/>
            <a:ext cx="1258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Tubular ﬂuid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9439" y="1818133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Apical</a:t>
            </a:r>
          </a:p>
          <a:p>
            <a:pPr algn="l"/>
            <a:r>
              <a:rPr lang="en-US" sz="1400" b="1" dirty="0"/>
              <a:t>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94071" y="1212827"/>
            <a:ext cx="81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Plasma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14554" y="403396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Peritubular</a:t>
            </a:r>
          </a:p>
          <a:p>
            <a:pPr algn="l"/>
            <a:r>
              <a:rPr lang="en-US" sz="1400" b="1" dirty="0"/>
              <a:t>capillary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05192" y="406571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Peritubular</a:t>
            </a:r>
          </a:p>
          <a:p>
            <a:pPr algn="l"/>
            <a:r>
              <a:rPr lang="en-US" sz="1400" b="1" dirty="0"/>
              <a:t>ﬂuid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54651" y="406571"/>
            <a:ext cx="1152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Basolateral</a:t>
            </a:r>
          </a:p>
          <a:p>
            <a:pPr algn="l"/>
            <a:r>
              <a:rPr lang="en-US" sz="1400" b="1" dirty="0"/>
              <a:t>membrane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50884" y="1840597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ADH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00727" y="2323465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ADH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83932" y="2525749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/>
              <a:t>receptor</a:t>
            </a:r>
            <a:endParaRPr lang="en-US" sz="1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198147" y="2843589"/>
            <a:ext cx="982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G protein</a:t>
            </a:r>
          </a:p>
        </p:txBody>
      </p:sp>
      <p:sp>
        <p:nvSpPr>
          <p:cNvPr id="3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19.11  Effects of ADH on principal cells lining the late distal tubules and collecting ducts.</a:t>
            </a: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02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1_unlabeled_step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5"/>
          <a:stretch/>
        </p:blipFill>
        <p:spPr>
          <a:xfrm>
            <a:off x="266701" y="441885"/>
            <a:ext cx="8171383" cy="6113521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069357" y="985905"/>
            <a:ext cx="717550" cy="1444625"/>
          </a:xfrm>
          <a:custGeom>
            <a:avLst/>
            <a:gdLst>
              <a:gd name="connsiteX0" fmla="*/ 0 w 727075"/>
              <a:gd name="connsiteY0" fmla="*/ 0 h 1444625"/>
              <a:gd name="connsiteX1" fmla="*/ 727075 w 727075"/>
              <a:gd name="connsiteY1" fmla="*/ 1444625 h 1444625"/>
              <a:gd name="connsiteX0" fmla="*/ 0 w 717550"/>
              <a:gd name="connsiteY0" fmla="*/ 0 h 1444625"/>
              <a:gd name="connsiteX1" fmla="*/ 717550 w 717550"/>
              <a:gd name="connsiteY1" fmla="*/ 1444625 h 14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7550" h="1444625">
                <a:moveTo>
                  <a:pt x="0" y="0"/>
                </a:moveTo>
                <a:lnTo>
                  <a:pt x="717550" y="14446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453688" y="2195280"/>
            <a:ext cx="793750" cy="136525"/>
          </a:xfrm>
          <a:custGeom>
            <a:avLst/>
            <a:gdLst>
              <a:gd name="connsiteX0" fmla="*/ 0 w 796925"/>
              <a:gd name="connsiteY0" fmla="*/ 0 h 142875"/>
              <a:gd name="connsiteX1" fmla="*/ 796925 w 796925"/>
              <a:gd name="connsiteY1" fmla="*/ 142875 h 142875"/>
              <a:gd name="connsiteX0" fmla="*/ 0 w 800100"/>
              <a:gd name="connsiteY0" fmla="*/ 0 h 139700"/>
              <a:gd name="connsiteX1" fmla="*/ 800100 w 800100"/>
              <a:gd name="connsiteY1" fmla="*/ 139700 h 139700"/>
              <a:gd name="connsiteX0" fmla="*/ 0 w 793750"/>
              <a:gd name="connsiteY0" fmla="*/ 0 h 136525"/>
              <a:gd name="connsiteX1" fmla="*/ 793750 w 793750"/>
              <a:gd name="connsiteY1" fmla="*/ 136525 h 13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750" h="136525">
                <a:moveTo>
                  <a:pt x="0" y="0"/>
                </a:moveTo>
                <a:lnTo>
                  <a:pt x="793750" y="1365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605512" y="861956"/>
            <a:ext cx="0" cy="288925"/>
          </a:xfrm>
          <a:custGeom>
            <a:avLst/>
            <a:gdLst>
              <a:gd name="connsiteX0" fmla="*/ 0 w 0"/>
              <a:gd name="connsiteY0" fmla="*/ 288925 h 288925"/>
              <a:gd name="connsiteX1" fmla="*/ 0 w 0"/>
              <a:gd name="connsiteY1" fmla="*/ 0 h 28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8925">
                <a:moveTo>
                  <a:pt x="0" y="288925"/>
                </a:moveTo>
                <a:lnTo>
                  <a:pt x="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156176" y="855606"/>
            <a:ext cx="114300" cy="419100"/>
          </a:xfrm>
          <a:custGeom>
            <a:avLst/>
            <a:gdLst>
              <a:gd name="connsiteX0" fmla="*/ 0 w 127000"/>
              <a:gd name="connsiteY0" fmla="*/ 425450 h 425450"/>
              <a:gd name="connsiteX1" fmla="*/ 127000 w 127000"/>
              <a:gd name="connsiteY1" fmla="*/ 0 h 425450"/>
              <a:gd name="connsiteX0" fmla="*/ 0 w 114300"/>
              <a:gd name="connsiteY0" fmla="*/ 419100 h 419100"/>
              <a:gd name="connsiteX1" fmla="*/ 114300 w 114300"/>
              <a:gd name="connsiteY1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419100">
                <a:moveTo>
                  <a:pt x="0" y="419100"/>
                </a:moveTo>
                <a:lnTo>
                  <a:pt x="11430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113387" y="2483339"/>
            <a:ext cx="482600" cy="209550"/>
          </a:xfrm>
          <a:custGeom>
            <a:avLst/>
            <a:gdLst>
              <a:gd name="connsiteX0" fmla="*/ 0 w 492125"/>
              <a:gd name="connsiteY0" fmla="*/ 0 h 225425"/>
              <a:gd name="connsiteX1" fmla="*/ 492125 w 492125"/>
              <a:gd name="connsiteY1" fmla="*/ 225425 h 225425"/>
              <a:gd name="connsiteX0" fmla="*/ 0 w 482600"/>
              <a:gd name="connsiteY0" fmla="*/ 0 h 209550"/>
              <a:gd name="connsiteX1" fmla="*/ 482600 w 482600"/>
              <a:gd name="connsiteY1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600" h="209550">
                <a:moveTo>
                  <a:pt x="0" y="0"/>
                </a:moveTo>
                <a:lnTo>
                  <a:pt x="482600" y="2095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110981" y="3021179"/>
            <a:ext cx="476250" cy="0"/>
          </a:xfrm>
          <a:custGeom>
            <a:avLst/>
            <a:gdLst>
              <a:gd name="connsiteX0" fmla="*/ 0 w 476250"/>
              <a:gd name="connsiteY0" fmla="*/ 0 h 0"/>
              <a:gd name="connsiteX1" fmla="*/ 476250 w 4762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>
                <a:moveTo>
                  <a:pt x="0" y="0"/>
                </a:moveTo>
                <a:lnTo>
                  <a:pt x="47625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373613" y="4027133"/>
            <a:ext cx="190500" cy="495300"/>
          </a:xfrm>
          <a:custGeom>
            <a:avLst/>
            <a:gdLst>
              <a:gd name="connsiteX0" fmla="*/ 190500 w 190500"/>
              <a:gd name="connsiteY0" fmla="*/ 0 h 495300"/>
              <a:gd name="connsiteX1" fmla="*/ 0 w 190500"/>
              <a:gd name="connsiteY1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 h="495300">
                <a:moveTo>
                  <a:pt x="190500" y="0"/>
                </a:moveTo>
                <a:lnTo>
                  <a:pt x="0" y="49530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463656" y="861510"/>
            <a:ext cx="0" cy="339725"/>
          </a:xfrm>
          <a:custGeom>
            <a:avLst/>
            <a:gdLst>
              <a:gd name="connsiteX0" fmla="*/ 0 w 0"/>
              <a:gd name="connsiteY0" fmla="*/ 339725 h 339725"/>
              <a:gd name="connsiteX1" fmla="*/ 0 w 0"/>
              <a:gd name="connsiteY1" fmla="*/ 0 h 3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9725">
                <a:moveTo>
                  <a:pt x="0" y="339725"/>
                </a:moveTo>
                <a:lnTo>
                  <a:pt x="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7803381" y="1623510"/>
            <a:ext cx="0" cy="238125"/>
          </a:xfrm>
          <a:custGeom>
            <a:avLst/>
            <a:gdLst>
              <a:gd name="connsiteX0" fmla="*/ 0 w 0"/>
              <a:gd name="connsiteY0" fmla="*/ 0 h 238125"/>
              <a:gd name="connsiteX1" fmla="*/ 0 w 0"/>
              <a:gd name="connsiteY1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38125">
                <a:moveTo>
                  <a:pt x="0" y="0"/>
                </a:moveTo>
                <a:lnTo>
                  <a:pt x="0" y="2381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5783" y="532649"/>
            <a:ext cx="269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Principal cell lining late distal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tubule or collecting duct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398" y="1198426"/>
            <a:ext cx="1258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Tubular ﬂuid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9439" y="1818133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Apical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94071" y="1212827"/>
            <a:ext cx="81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Plasma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14554" y="403396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Peritubular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capillary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05192" y="406571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Peritubular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ﬂuid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54651" y="406571"/>
            <a:ext cx="1152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Basolateral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50884" y="1840597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ADH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00727" y="2323465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ADH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83932" y="2525749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000000"/>
                </a:solidFill>
              </a:rPr>
              <a:t>receptor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98147" y="2843589"/>
            <a:ext cx="982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G protein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79049" y="3437953"/>
            <a:ext cx="52717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ATP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04216" y="4189438"/>
            <a:ext cx="6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cAMP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20213" y="4455878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Adenylate</a:t>
            </a:r>
          </a:p>
          <a:p>
            <a:pPr algn="ctr"/>
            <a:r>
              <a:rPr lang="en-US" sz="1400" b="1" dirty="0">
                <a:solidFill>
                  <a:srgbClr val="000000"/>
                </a:solidFill>
              </a:rPr>
              <a:t>cyclase</a:t>
            </a:r>
          </a:p>
        </p:txBody>
      </p:sp>
      <p:sp>
        <p:nvSpPr>
          <p:cNvPr id="35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19.11  Effects of ADH on principal cells lining the late distal tubules and collecting ducts.</a:t>
            </a: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333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9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Figure 19.1  Material exchanges affecting plasma content.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7" name="Picture 26" descr="figure_19_01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4"/>
          <a:stretch/>
        </p:blipFill>
        <p:spPr>
          <a:xfrm>
            <a:off x="271272" y="1213104"/>
            <a:ext cx="8601456" cy="424857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4005" y="1684350"/>
            <a:ext cx="982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Ingestion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7980" y="2509850"/>
            <a:ext cx="9925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Lumen of</a:t>
            </a:r>
          </a:p>
          <a:p>
            <a:pPr algn="l"/>
            <a:r>
              <a:rPr lang="en-US" sz="1400" b="1" dirty="0"/>
              <a:t>digestive</a:t>
            </a:r>
          </a:p>
          <a:p>
            <a:pPr algn="l"/>
            <a:r>
              <a:rPr lang="en-US" sz="1400" b="1" dirty="0"/>
              <a:t>tract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39280" y="2341575"/>
            <a:ext cx="114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Absorption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18655" y="3062300"/>
            <a:ext cx="100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Secretion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89488" y="3959769"/>
            <a:ext cx="100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(Minimal)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6123" y="3959769"/>
            <a:ext cx="100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Excretion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4290" y="4683669"/>
            <a:ext cx="69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Feces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38989" y="3959772"/>
            <a:ext cx="1272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Other losses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951686" y="4658272"/>
            <a:ext cx="12721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Sweating,</a:t>
            </a:r>
          </a:p>
          <a:p>
            <a:pPr algn="l"/>
            <a:r>
              <a:rPr lang="en-US" sz="1400" b="1" dirty="0"/>
              <a:t>hemorrhage,</a:t>
            </a:r>
          </a:p>
          <a:p>
            <a:pPr algn="l"/>
            <a:r>
              <a:rPr lang="en-US" sz="1400" b="1" dirty="0"/>
              <a:t>respiration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50582" y="1681175"/>
            <a:ext cx="613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Cells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60652" y="2506676"/>
            <a:ext cx="17909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Plasma and</a:t>
            </a:r>
          </a:p>
          <a:p>
            <a:pPr algn="l"/>
            <a:r>
              <a:rPr lang="en-US" sz="1400" b="1" dirty="0"/>
              <a:t>interstitial ﬂuid</a:t>
            </a:r>
          </a:p>
          <a:p>
            <a:pPr algn="l"/>
            <a:r>
              <a:rPr lang="en-US" sz="1400" b="1" dirty="0"/>
              <a:t>(extracellular ﬂuid)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16820" y="1291711"/>
            <a:ext cx="1697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Extracellular</a:t>
            </a:r>
          </a:p>
          <a:p>
            <a:pPr algn="l"/>
            <a:r>
              <a:rPr lang="en-US" sz="1400" b="1" dirty="0"/>
              <a:t>connective tissue</a:t>
            </a:r>
          </a:p>
          <a:p>
            <a:pPr algn="l"/>
            <a:r>
              <a:rPr lang="en-US" sz="1400" b="1" dirty="0"/>
              <a:t>(including bone)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22850" y="2337342"/>
            <a:ext cx="952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Filtration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97454" y="2701409"/>
            <a:ext cx="100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Secretion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28135" y="3065474"/>
            <a:ext cx="1341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Reabsorption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07739" y="2519372"/>
            <a:ext cx="9925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Lumen of</a:t>
            </a:r>
          </a:p>
          <a:p>
            <a:pPr algn="l"/>
            <a:r>
              <a:rPr lang="en-US" sz="1400" b="1" dirty="0"/>
              <a:t>renal</a:t>
            </a:r>
          </a:p>
          <a:p>
            <a:pPr algn="l"/>
            <a:r>
              <a:rPr lang="en-US" sz="1400" b="1" dirty="0"/>
              <a:t>tubules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55859" y="3959773"/>
            <a:ext cx="1002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Excretion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37893" y="4683673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/>
              <a:t>Urine</a:t>
            </a:r>
          </a:p>
        </p:txBody>
      </p:sp>
    </p:spTree>
    <p:extLst>
      <p:ext uri="{BB962C8B-B14F-4D97-AF65-F5344CB8AC3E}">
        <p14:creationId xmlns:p14="http://schemas.microsoft.com/office/powerpoint/2010/main" val="2071842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9_11_unlabeled_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5"/>
          <a:stretch/>
        </p:blipFill>
        <p:spPr>
          <a:xfrm>
            <a:off x="266701" y="441885"/>
            <a:ext cx="8171383" cy="6113521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69357" y="985905"/>
            <a:ext cx="717550" cy="1444625"/>
          </a:xfrm>
          <a:custGeom>
            <a:avLst/>
            <a:gdLst>
              <a:gd name="connsiteX0" fmla="*/ 0 w 727075"/>
              <a:gd name="connsiteY0" fmla="*/ 0 h 1444625"/>
              <a:gd name="connsiteX1" fmla="*/ 727075 w 727075"/>
              <a:gd name="connsiteY1" fmla="*/ 1444625 h 1444625"/>
              <a:gd name="connsiteX0" fmla="*/ 0 w 717550"/>
              <a:gd name="connsiteY0" fmla="*/ 0 h 1444625"/>
              <a:gd name="connsiteX1" fmla="*/ 717550 w 717550"/>
              <a:gd name="connsiteY1" fmla="*/ 1444625 h 14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7550" h="1444625">
                <a:moveTo>
                  <a:pt x="0" y="0"/>
                </a:moveTo>
                <a:lnTo>
                  <a:pt x="717550" y="14446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453688" y="2195280"/>
            <a:ext cx="793750" cy="136525"/>
          </a:xfrm>
          <a:custGeom>
            <a:avLst/>
            <a:gdLst>
              <a:gd name="connsiteX0" fmla="*/ 0 w 796925"/>
              <a:gd name="connsiteY0" fmla="*/ 0 h 142875"/>
              <a:gd name="connsiteX1" fmla="*/ 796925 w 796925"/>
              <a:gd name="connsiteY1" fmla="*/ 142875 h 142875"/>
              <a:gd name="connsiteX0" fmla="*/ 0 w 800100"/>
              <a:gd name="connsiteY0" fmla="*/ 0 h 139700"/>
              <a:gd name="connsiteX1" fmla="*/ 800100 w 800100"/>
              <a:gd name="connsiteY1" fmla="*/ 139700 h 139700"/>
              <a:gd name="connsiteX0" fmla="*/ 0 w 793750"/>
              <a:gd name="connsiteY0" fmla="*/ 0 h 136525"/>
              <a:gd name="connsiteX1" fmla="*/ 793750 w 793750"/>
              <a:gd name="connsiteY1" fmla="*/ 136525 h 13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750" h="136525">
                <a:moveTo>
                  <a:pt x="0" y="0"/>
                </a:moveTo>
                <a:lnTo>
                  <a:pt x="793750" y="1365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605512" y="861956"/>
            <a:ext cx="0" cy="288925"/>
          </a:xfrm>
          <a:custGeom>
            <a:avLst/>
            <a:gdLst>
              <a:gd name="connsiteX0" fmla="*/ 0 w 0"/>
              <a:gd name="connsiteY0" fmla="*/ 288925 h 288925"/>
              <a:gd name="connsiteX1" fmla="*/ 0 w 0"/>
              <a:gd name="connsiteY1" fmla="*/ 0 h 28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8925">
                <a:moveTo>
                  <a:pt x="0" y="288925"/>
                </a:moveTo>
                <a:lnTo>
                  <a:pt x="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156176" y="855606"/>
            <a:ext cx="114300" cy="419100"/>
          </a:xfrm>
          <a:custGeom>
            <a:avLst/>
            <a:gdLst>
              <a:gd name="connsiteX0" fmla="*/ 0 w 127000"/>
              <a:gd name="connsiteY0" fmla="*/ 425450 h 425450"/>
              <a:gd name="connsiteX1" fmla="*/ 127000 w 127000"/>
              <a:gd name="connsiteY1" fmla="*/ 0 h 425450"/>
              <a:gd name="connsiteX0" fmla="*/ 0 w 114300"/>
              <a:gd name="connsiteY0" fmla="*/ 419100 h 419100"/>
              <a:gd name="connsiteX1" fmla="*/ 114300 w 114300"/>
              <a:gd name="connsiteY1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419100">
                <a:moveTo>
                  <a:pt x="0" y="419100"/>
                </a:moveTo>
                <a:lnTo>
                  <a:pt x="11430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113387" y="2483339"/>
            <a:ext cx="482600" cy="209550"/>
          </a:xfrm>
          <a:custGeom>
            <a:avLst/>
            <a:gdLst>
              <a:gd name="connsiteX0" fmla="*/ 0 w 492125"/>
              <a:gd name="connsiteY0" fmla="*/ 0 h 225425"/>
              <a:gd name="connsiteX1" fmla="*/ 492125 w 492125"/>
              <a:gd name="connsiteY1" fmla="*/ 225425 h 225425"/>
              <a:gd name="connsiteX0" fmla="*/ 0 w 482600"/>
              <a:gd name="connsiteY0" fmla="*/ 0 h 209550"/>
              <a:gd name="connsiteX1" fmla="*/ 482600 w 482600"/>
              <a:gd name="connsiteY1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600" h="209550">
                <a:moveTo>
                  <a:pt x="0" y="0"/>
                </a:moveTo>
                <a:lnTo>
                  <a:pt x="482600" y="2095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110981" y="3021179"/>
            <a:ext cx="476250" cy="0"/>
          </a:xfrm>
          <a:custGeom>
            <a:avLst/>
            <a:gdLst>
              <a:gd name="connsiteX0" fmla="*/ 0 w 476250"/>
              <a:gd name="connsiteY0" fmla="*/ 0 h 0"/>
              <a:gd name="connsiteX1" fmla="*/ 476250 w 4762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>
                <a:moveTo>
                  <a:pt x="0" y="0"/>
                </a:moveTo>
                <a:lnTo>
                  <a:pt x="47625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373613" y="4027133"/>
            <a:ext cx="190500" cy="495300"/>
          </a:xfrm>
          <a:custGeom>
            <a:avLst/>
            <a:gdLst>
              <a:gd name="connsiteX0" fmla="*/ 190500 w 190500"/>
              <a:gd name="connsiteY0" fmla="*/ 0 h 495300"/>
              <a:gd name="connsiteX1" fmla="*/ 0 w 190500"/>
              <a:gd name="connsiteY1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 h="495300">
                <a:moveTo>
                  <a:pt x="190500" y="0"/>
                </a:moveTo>
                <a:lnTo>
                  <a:pt x="0" y="49530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7463656" y="861510"/>
            <a:ext cx="0" cy="339725"/>
          </a:xfrm>
          <a:custGeom>
            <a:avLst/>
            <a:gdLst>
              <a:gd name="connsiteX0" fmla="*/ 0 w 0"/>
              <a:gd name="connsiteY0" fmla="*/ 339725 h 339725"/>
              <a:gd name="connsiteX1" fmla="*/ 0 w 0"/>
              <a:gd name="connsiteY1" fmla="*/ 0 h 3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9725">
                <a:moveTo>
                  <a:pt x="0" y="339725"/>
                </a:moveTo>
                <a:lnTo>
                  <a:pt x="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7803381" y="1623510"/>
            <a:ext cx="0" cy="238125"/>
          </a:xfrm>
          <a:custGeom>
            <a:avLst/>
            <a:gdLst>
              <a:gd name="connsiteX0" fmla="*/ 0 w 0"/>
              <a:gd name="connsiteY0" fmla="*/ 0 h 238125"/>
              <a:gd name="connsiteX1" fmla="*/ 0 w 0"/>
              <a:gd name="connsiteY1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38125">
                <a:moveTo>
                  <a:pt x="0" y="0"/>
                </a:moveTo>
                <a:lnTo>
                  <a:pt x="0" y="2381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5783" y="532649"/>
            <a:ext cx="269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Principal cell lining late distal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tubule or collecting duct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2398" y="1198426"/>
            <a:ext cx="1258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Tubular ﬂuid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439" y="1818133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Apical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94071" y="1212827"/>
            <a:ext cx="81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Plasma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14554" y="403396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Peritubular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capillary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05192" y="406571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Peritubular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ﬂuid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54651" y="406571"/>
            <a:ext cx="1152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Basolateral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50884" y="1840597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ADH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00727" y="2323465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ADH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83932" y="2525749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000000"/>
                </a:solidFill>
              </a:rPr>
              <a:t>receptor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8147" y="2843589"/>
            <a:ext cx="982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G protein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79049" y="3437953"/>
            <a:ext cx="52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ATP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56720" y="4056700"/>
            <a:ext cx="8031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Protein</a:t>
            </a:r>
          </a:p>
          <a:p>
            <a:pPr algn="ctr"/>
            <a:r>
              <a:rPr lang="en-US" sz="1400" b="1" dirty="0">
                <a:solidFill>
                  <a:srgbClr val="000000"/>
                </a:solidFill>
              </a:rPr>
              <a:t>kinase</a:t>
            </a:r>
          </a:p>
          <a:p>
            <a:pPr algn="ctr"/>
            <a:r>
              <a:rPr lang="en-US" sz="14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04216" y="4189438"/>
            <a:ext cx="6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cAMP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720213" y="4455878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Adenylate</a:t>
            </a:r>
          </a:p>
          <a:p>
            <a:pPr algn="ctr"/>
            <a:r>
              <a:rPr lang="en-US" sz="1400" b="1" dirty="0">
                <a:solidFill>
                  <a:srgbClr val="000000"/>
                </a:solidFill>
              </a:rPr>
              <a:t>cyclase</a:t>
            </a:r>
          </a:p>
        </p:txBody>
      </p:sp>
      <p:sp>
        <p:nvSpPr>
          <p:cNvPr id="40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19.11  Effects of ADH on principal cells lining the late distal tubules and collecting ducts.</a:t>
            </a: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8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gure_19_11_unlabeled_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5"/>
          <a:stretch/>
        </p:blipFill>
        <p:spPr>
          <a:xfrm>
            <a:off x="266701" y="441885"/>
            <a:ext cx="8171383" cy="6113521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3069357" y="985905"/>
            <a:ext cx="717550" cy="1444625"/>
          </a:xfrm>
          <a:custGeom>
            <a:avLst/>
            <a:gdLst>
              <a:gd name="connsiteX0" fmla="*/ 0 w 727075"/>
              <a:gd name="connsiteY0" fmla="*/ 0 h 1444625"/>
              <a:gd name="connsiteX1" fmla="*/ 727075 w 727075"/>
              <a:gd name="connsiteY1" fmla="*/ 1444625 h 1444625"/>
              <a:gd name="connsiteX0" fmla="*/ 0 w 717550"/>
              <a:gd name="connsiteY0" fmla="*/ 0 h 1444625"/>
              <a:gd name="connsiteX1" fmla="*/ 717550 w 717550"/>
              <a:gd name="connsiteY1" fmla="*/ 1444625 h 14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7550" h="1444625">
                <a:moveTo>
                  <a:pt x="0" y="0"/>
                </a:moveTo>
                <a:lnTo>
                  <a:pt x="717550" y="14446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453688" y="2195280"/>
            <a:ext cx="793750" cy="136525"/>
          </a:xfrm>
          <a:custGeom>
            <a:avLst/>
            <a:gdLst>
              <a:gd name="connsiteX0" fmla="*/ 0 w 796925"/>
              <a:gd name="connsiteY0" fmla="*/ 0 h 142875"/>
              <a:gd name="connsiteX1" fmla="*/ 796925 w 796925"/>
              <a:gd name="connsiteY1" fmla="*/ 142875 h 142875"/>
              <a:gd name="connsiteX0" fmla="*/ 0 w 800100"/>
              <a:gd name="connsiteY0" fmla="*/ 0 h 139700"/>
              <a:gd name="connsiteX1" fmla="*/ 800100 w 800100"/>
              <a:gd name="connsiteY1" fmla="*/ 139700 h 139700"/>
              <a:gd name="connsiteX0" fmla="*/ 0 w 793750"/>
              <a:gd name="connsiteY0" fmla="*/ 0 h 136525"/>
              <a:gd name="connsiteX1" fmla="*/ 793750 w 793750"/>
              <a:gd name="connsiteY1" fmla="*/ 136525 h 13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750" h="136525">
                <a:moveTo>
                  <a:pt x="0" y="0"/>
                </a:moveTo>
                <a:lnTo>
                  <a:pt x="793750" y="13652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569889" y="3378044"/>
            <a:ext cx="787400" cy="600075"/>
          </a:xfrm>
          <a:custGeom>
            <a:avLst/>
            <a:gdLst>
              <a:gd name="connsiteX0" fmla="*/ 396875 w 793750"/>
              <a:gd name="connsiteY0" fmla="*/ 0 h 625475"/>
              <a:gd name="connsiteX1" fmla="*/ 0 w 793750"/>
              <a:gd name="connsiteY1" fmla="*/ 149225 h 625475"/>
              <a:gd name="connsiteX2" fmla="*/ 793750 w 793750"/>
              <a:gd name="connsiteY2" fmla="*/ 625475 h 625475"/>
              <a:gd name="connsiteX0" fmla="*/ 396875 w 787400"/>
              <a:gd name="connsiteY0" fmla="*/ 0 h 619125"/>
              <a:gd name="connsiteX1" fmla="*/ 0 w 787400"/>
              <a:gd name="connsiteY1" fmla="*/ 149225 h 619125"/>
              <a:gd name="connsiteX2" fmla="*/ 787400 w 787400"/>
              <a:gd name="connsiteY2" fmla="*/ 619125 h 619125"/>
              <a:gd name="connsiteX0" fmla="*/ 415925 w 787400"/>
              <a:gd name="connsiteY0" fmla="*/ 0 h 600075"/>
              <a:gd name="connsiteX1" fmla="*/ 0 w 787400"/>
              <a:gd name="connsiteY1" fmla="*/ 130175 h 600075"/>
              <a:gd name="connsiteX2" fmla="*/ 787400 w 787400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 h="600075">
                <a:moveTo>
                  <a:pt x="415925" y="0"/>
                </a:moveTo>
                <a:lnTo>
                  <a:pt x="0" y="130175"/>
                </a:lnTo>
                <a:lnTo>
                  <a:pt x="787400" y="600075"/>
                </a:lnTo>
              </a:path>
            </a:pathLst>
          </a:custGeom>
          <a:ln w="1905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605512" y="861956"/>
            <a:ext cx="0" cy="288925"/>
          </a:xfrm>
          <a:custGeom>
            <a:avLst/>
            <a:gdLst>
              <a:gd name="connsiteX0" fmla="*/ 0 w 0"/>
              <a:gd name="connsiteY0" fmla="*/ 288925 h 288925"/>
              <a:gd name="connsiteX1" fmla="*/ 0 w 0"/>
              <a:gd name="connsiteY1" fmla="*/ 0 h 28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88925">
                <a:moveTo>
                  <a:pt x="0" y="288925"/>
                </a:moveTo>
                <a:lnTo>
                  <a:pt x="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6156176" y="855606"/>
            <a:ext cx="114300" cy="419100"/>
          </a:xfrm>
          <a:custGeom>
            <a:avLst/>
            <a:gdLst>
              <a:gd name="connsiteX0" fmla="*/ 0 w 127000"/>
              <a:gd name="connsiteY0" fmla="*/ 425450 h 425450"/>
              <a:gd name="connsiteX1" fmla="*/ 127000 w 127000"/>
              <a:gd name="connsiteY1" fmla="*/ 0 h 425450"/>
              <a:gd name="connsiteX0" fmla="*/ 0 w 114300"/>
              <a:gd name="connsiteY0" fmla="*/ 419100 h 419100"/>
              <a:gd name="connsiteX1" fmla="*/ 114300 w 114300"/>
              <a:gd name="connsiteY1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300" h="419100">
                <a:moveTo>
                  <a:pt x="0" y="419100"/>
                </a:moveTo>
                <a:lnTo>
                  <a:pt x="11430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113387" y="2483339"/>
            <a:ext cx="482600" cy="209550"/>
          </a:xfrm>
          <a:custGeom>
            <a:avLst/>
            <a:gdLst>
              <a:gd name="connsiteX0" fmla="*/ 0 w 492125"/>
              <a:gd name="connsiteY0" fmla="*/ 0 h 225425"/>
              <a:gd name="connsiteX1" fmla="*/ 492125 w 492125"/>
              <a:gd name="connsiteY1" fmla="*/ 225425 h 225425"/>
              <a:gd name="connsiteX0" fmla="*/ 0 w 482600"/>
              <a:gd name="connsiteY0" fmla="*/ 0 h 209550"/>
              <a:gd name="connsiteX1" fmla="*/ 482600 w 482600"/>
              <a:gd name="connsiteY1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600" h="209550">
                <a:moveTo>
                  <a:pt x="0" y="0"/>
                </a:moveTo>
                <a:lnTo>
                  <a:pt x="482600" y="20955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110981" y="3021179"/>
            <a:ext cx="476250" cy="0"/>
          </a:xfrm>
          <a:custGeom>
            <a:avLst/>
            <a:gdLst>
              <a:gd name="connsiteX0" fmla="*/ 0 w 476250"/>
              <a:gd name="connsiteY0" fmla="*/ 0 h 0"/>
              <a:gd name="connsiteX1" fmla="*/ 476250 w 4762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>
                <a:moveTo>
                  <a:pt x="0" y="0"/>
                </a:moveTo>
                <a:lnTo>
                  <a:pt x="47625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373613" y="4027133"/>
            <a:ext cx="190500" cy="495300"/>
          </a:xfrm>
          <a:custGeom>
            <a:avLst/>
            <a:gdLst>
              <a:gd name="connsiteX0" fmla="*/ 190500 w 190500"/>
              <a:gd name="connsiteY0" fmla="*/ 0 h 495300"/>
              <a:gd name="connsiteX1" fmla="*/ 0 w 190500"/>
              <a:gd name="connsiteY1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" h="495300">
                <a:moveTo>
                  <a:pt x="190500" y="0"/>
                </a:moveTo>
                <a:lnTo>
                  <a:pt x="0" y="49530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7463656" y="861510"/>
            <a:ext cx="0" cy="339725"/>
          </a:xfrm>
          <a:custGeom>
            <a:avLst/>
            <a:gdLst>
              <a:gd name="connsiteX0" fmla="*/ 0 w 0"/>
              <a:gd name="connsiteY0" fmla="*/ 339725 h 339725"/>
              <a:gd name="connsiteX1" fmla="*/ 0 w 0"/>
              <a:gd name="connsiteY1" fmla="*/ 0 h 33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9725">
                <a:moveTo>
                  <a:pt x="0" y="339725"/>
                </a:moveTo>
                <a:lnTo>
                  <a:pt x="0" y="0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803381" y="1623510"/>
            <a:ext cx="0" cy="238125"/>
          </a:xfrm>
          <a:custGeom>
            <a:avLst/>
            <a:gdLst>
              <a:gd name="connsiteX0" fmla="*/ 0 w 0"/>
              <a:gd name="connsiteY0" fmla="*/ 0 h 238125"/>
              <a:gd name="connsiteX1" fmla="*/ 0 w 0"/>
              <a:gd name="connsiteY1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38125">
                <a:moveTo>
                  <a:pt x="0" y="0"/>
                </a:moveTo>
                <a:lnTo>
                  <a:pt x="0" y="2381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098281" y="5237552"/>
            <a:ext cx="504825" cy="314325"/>
          </a:xfrm>
          <a:custGeom>
            <a:avLst/>
            <a:gdLst>
              <a:gd name="connsiteX0" fmla="*/ 504825 w 504825"/>
              <a:gd name="connsiteY0" fmla="*/ 0 h 317500"/>
              <a:gd name="connsiteX1" fmla="*/ 0 w 504825"/>
              <a:gd name="connsiteY1" fmla="*/ 317500 h 317500"/>
              <a:gd name="connsiteX0" fmla="*/ 504825 w 504825"/>
              <a:gd name="connsiteY0" fmla="*/ 0 h 314325"/>
              <a:gd name="connsiteX1" fmla="*/ 0 w 504825"/>
              <a:gd name="connsiteY1" fmla="*/ 3143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4825" h="314325">
                <a:moveTo>
                  <a:pt x="504825" y="0"/>
                </a:moveTo>
                <a:lnTo>
                  <a:pt x="0" y="314325"/>
                </a:lnTo>
              </a:path>
            </a:pathLst>
          </a:custGeom>
          <a:ln w="1905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5783" y="532649"/>
            <a:ext cx="269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Principal cell lining late distal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tubule or collecting duct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2398" y="1198426"/>
            <a:ext cx="1258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Tubular ﬂuid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9439" y="1818133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Apical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5536" y="3344120"/>
            <a:ext cx="1241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Aquaporin-2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76352" y="4550649"/>
            <a:ext cx="520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</a:t>
            </a:r>
            <a:r>
              <a:rPr lang="en-US" sz="1400" b="1" baseline="-25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63652" y="3928446"/>
            <a:ext cx="520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</a:t>
            </a:r>
            <a:r>
              <a:rPr lang="en-US" sz="1400" b="1" baseline="-25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53460" y="5004481"/>
            <a:ext cx="520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H</a:t>
            </a:r>
            <a:r>
              <a:rPr lang="en-US" sz="1400" b="1" baseline="-25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94071" y="1212827"/>
            <a:ext cx="81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Plasma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14554" y="403396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Peritubular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capillary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5192" y="406571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Peritubular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ﬂuid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54651" y="406571"/>
            <a:ext cx="1152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Basolateral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membrane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50884" y="1840597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ADH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00727" y="2323465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ADH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83932" y="2525749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 smtClean="0">
                <a:solidFill>
                  <a:srgbClr val="000000"/>
                </a:solidFill>
              </a:rPr>
              <a:t>receptor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98147" y="2843589"/>
            <a:ext cx="982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G protein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79049" y="3437953"/>
            <a:ext cx="52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ATP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56720" y="4056700"/>
            <a:ext cx="8031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Protein</a:t>
            </a:r>
          </a:p>
          <a:p>
            <a:pPr algn="ctr"/>
            <a:r>
              <a:rPr lang="en-US" sz="1400" b="1" dirty="0">
                <a:solidFill>
                  <a:srgbClr val="000000"/>
                </a:solidFill>
              </a:rPr>
              <a:t>kinase</a:t>
            </a:r>
          </a:p>
          <a:p>
            <a:pPr algn="ctr"/>
            <a:r>
              <a:rPr lang="en-US" sz="14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04216" y="4189438"/>
            <a:ext cx="6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cAMP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20213" y="4455878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Adenylate</a:t>
            </a:r>
          </a:p>
          <a:p>
            <a:pPr algn="ctr"/>
            <a:r>
              <a:rPr lang="en-US" sz="1400" b="1" dirty="0">
                <a:solidFill>
                  <a:srgbClr val="000000"/>
                </a:solidFill>
              </a:rPr>
              <a:t>cyclase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51596" y="5399177"/>
            <a:ext cx="1241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Aquaporin-3</a:t>
            </a:r>
          </a:p>
        </p:txBody>
      </p:sp>
      <p:sp>
        <p:nvSpPr>
          <p:cNvPr id="4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19.11  Effects of ADH on principal cells lining the late distal tubules and collecting ducts.</a:t>
            </a: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21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Role of the Medullary Osmotic Gradient in Water Reabsorption in the Distal Tubule and Collecting Duct</a:t>
            </a:r>
            <a:endParaRPr lang="en-US"/>
          </a:p>
        </p:txBody>
      </p:sp>
      <p:sp>
        <p:nvSpPr>
          <p:cNvPr id="106498" name="Rectangle 16"/>
          <p:cNvSpPr>
            <a:spLocks noGrp="1" noChangeArrowheads="1"/>
          </p:cNvSpPr>
          <p:nvPr>
            <p:ph idx="1"/>
          </p:nvPr>
        </p:nvSpPr>
        <p:spPr>
          <a:xfrm>
            <a:off x="301625" y="1701769"/>
            <a:ext cx="8537575" cy="4770505"/>
          </a:xfrm>
        </p:spPr>
        <p:txBody>
          <a:bodyPr/>
          <a:lstStyle/>
          <a:p>
            <a:r>
              <a:rPr lang="en-US" dirty="0" smtClean="0"/>
              <a:t>Regulation of ADH secretion</a:t>
            </a:r>
          </a:p>
          <a:p>
            <a:pPr lvl="1"/>
            <a:r>
              <a:rPr lang="en-US" dirty="0" smtClean="0"/>
              <a:t>Released from terminals in the posterior pituitary from cell bodies originating in the hypothalamus</a:t>
            </a:r>
          </a:p>
          <a:p>
            <a:pPr lvl="1"/>
            <a:r>
              <a:rPr lang="en-US" dirty="0" err="1" smtClean="0"/>
              <a:t>Osmoreceptors</a:t>
            </a:r>
            <a:r>
              <a:rPr lang="en-US" dirty="0" smtClean="0"/>
              <a:t> in the </a:t>
            </a:r>
            <a:r>
              <a:rPr lang="en-US" dirty="0" err="1" smtClean="0"/>
              <a:t>organum</a:t>
            </a:r>
            <a:r>
              <a:rPr lang="en-US" dirty="0" smtClean="0"/>
              <a:t> </a:t>
            </a:r>
            <a:r>
              <a:rPr lang="en-US" dirty="0" err="1" smtClean="0"/>
              <a:t>vasculosum</a:t>
            </a:r>
            <a:r>
              <a:rPr lang="en-US" dirty="0" smtClean="0"/>
              <a:t> of </a:t>
            </a:r>
            <a:r>
              <a:rPr lang="en-US" dirty="0" err="1" smtClean="0"/>
              <a:t>laminae</a:t>
            </a:r>
            <a:r>
              <a:rPr lang="en-US" dirty="0" smtClean="0"/>
              <a:t> </a:t>
            </a:r>
            <a:r>
              <a:rPr lang="en-US" dirty="0" err="1" smtClean="0"/>
              <a:t>terminalis</a:t>
            </a:r>
            <a:r>
              <a:rPr lang="en-US" dirty="0" smtClean="0"/>
              <a:t> (OVLT) sense osmolarity</a:t>
            </a:r>
          </a:p>
          <a:p>
            <a:pPr lvl="1"/>
            <a:r>
              <a:rPr lang="en-US" dirty="0" smtClean="0"/>
              <a:t>OVLT is not surrounded by the blood-brain barrier</a:t>
            </a:r>
          </a:p>
          <a:p>
            <a:pPr lvl="1"/>
            <a:r>
              <a:rPr lang="en-US" dirty="0" smtClean="0"/>
              <a:t>ADH is also affected by baroreceptors detecting blood volume and pressure</a:t>
            </a:r>
          </a:p>
          <a:p>
            <a:pPr lvl="1"/>
            <a:r>
              <a:rPr lang="en-US" dirty="0">
                <a:sym typeface="Symbol" charset="0"/>
              </a:rPr>
              <a:t>↓ </a:t>
            </a:r>
            <a:r>
              <a:rPr lang="en-US" dirty="0" smtClean="0">
                <a:sym typeface="Symbol" charset="0"/>
              </a:rPr>
              <a:t>baroreceptor activity </a:t>
            </a:r>
            <a:r>
              <a:rPr lang="en-US" dirty="0">
                <a:sym typeface="Symbol" charset="0"/>
              </a:rPr>
              <a:t>= ↑ </a:t>
            </a:r>
            <a:r>
              <a:rPr lang="en-US" dirty="0" smtClean="0">
                <a:sym typeface="Symbol" charset="0"/>
              </a:rPr>
              <a:t>ADH secretion</a:t>
            </a:r>
            <a:endParaRPr lang="en-US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580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2_unlabeled_step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2921000" y="307894"/>
            <a:ext cx="3198998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5440" y="382439"/>
            <a:ext cx="131030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Osmolarity of </a:t>
            </a:r>
          </a:p>
          <a:p>
            <a:pPr algn="l"/>
            <a:r>
              <a:rPr lang="en-US" sz="1060" b="1" dirty="0"/>
              <a:t>extracellular ﬂuid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5740" y="1382564"/>
            <a:ext cx="143847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Osmoreceptors</a:t>
            </a:r>
          </a:p>
          <a:p>
            <a:pPr algn="l"/>
            <a:r>
              <a:rPr lang="en-US" sz="1060" b="1" dirty="0"/>
              <a:t>detect and respond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6521" y="2126571"/>
            <a:ext cx="188206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Activity of neurosecretory</a:t>
            </a:r>
          </a:p>
          <a:p>
            <a:pPr algn="l"/>
            <a:r>
              <a:rPr lang="en-US" sz="1060" b="1" dirty="0"/>
              <a:t>cells in hypothalamus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0590" y="3211363"/>
            <a:ext cx="1134163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ADH secretion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6665" y="4183970"/>
            <a:ext cx="1438687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Water reabsorption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8847" y="4820026"/>
            <a:ext cx="121228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Water excretion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6878" y="5351307"/>
            <a:ext cx="1223412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Conservation of</a:t>
            </a:r>
          </a:p>
          <a:p>
            <a:pPr algn="l"/>
            <a:r>
              <a:rPr lang="en-US" sz="1060" b="1" dirty="0"/>
              <a:t>body water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8322" y="5878360"/>
            <a:ext cx="113633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Initial </a:t>
            </a:r>
            <a:r>
              <a:rPr lang="en-US" sz="1060" b="1" dirty="0" smtClean="0"/>
              <a:t>stimulus</a:t>
            </a:r>
            <a:endParaRPr lang="en-US" sz="106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28322" y="6102727"/>
            <a:ext cx="171072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Physiological </a:t>
            </a:r>
            <a:r>
              <a:rPr lang="en-US" sz="1060" b="1" dirty="0" smtClean="0"/>
              <a:t>response</a:t>
            </a:r>
            <a:endParaRPr lang="en-US" sz="106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128322" y="6336619"/>
            <a:ext cx="60785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Result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23223" y="2857046"/>
            <a:ext cx="78739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Negative</a:t>
            </a:r>
          </a:p>
          <a:p>
            <a:pPr algn="l"/>
            <a:r>
              <a:rPr lang="en-US" sz="1060" b="1" dirty="0"/>
              <a:t>feedback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1947" y="1076552"/>
            <a:ext cx="115663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/>
              <a:t>Hypothalamus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7647" y="2899002"/>
            <a:ext cx="1390803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/>
              <a:t>Posterior pituitary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18322" y="3870552"/>
            <a:ext cx="748832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/>
              <a:t>Kidneys</a:t>
            </a:r>
          </a:p>
        </p:txBody>
      </p:sp>
      <p:sp>
        <p:nvSpPr>
          <p:cNvPr id="2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19.12  Pathway for extracellular fluid osmolarity and ADH secretion to interact.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9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2_unlabeled_step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2921000" y="307894"/>
            <a:ext cx="3198998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5440" y="382439"/>
            <a:ext cx="131030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Osmolarity of 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extracellular ﬂuid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8322" y="5878360"/>
            <a:ext cx="113633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Initial </a:t>
            </a:r>
            <a:r>
              <a:rPr lang="en-US" sz="1060" b="1" dirty="0" smtClean="0">
                <a:solidFill>
                  <a:srgbClr val="000000"/>
                </a:solidFill>
              </a:rPr>
              <a:t>stimulus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8322" y="6102727"/>
            <a:ext cx="171072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Physiological </a:t>
            </a:r>
            <a:r>
              <a:rPr lang="en-US" sz="1060" b="1" dirty="0" smtClean="0">
                <a:solidFill>
                  <a:srgbClr val="000000"/>
                </a:solidFill>
              </a:rPr>
              <a:t>response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8322" y="6336619"/>
            <a:ext cx="60785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1947" y="1076552"/>
            <a:ext cx="115663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1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19.12  Pathway for extracellular fluid osmolarity and ADH secretion to interact.</a:t>
            </a: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53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2_unlabeled_step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2921000" y="307894"/>
            <a:ext cx="3198998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5440" y="382439"/>
            <a:ext cx="131030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Osmolarity of 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extracellular ﬂuid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5740" y="1382564"/>
            <a:ext cx="143847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Osmoreceptors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8322" y="5878360"/>
            <a:ext cx="113633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Initial </a:t>
            </a:r>
            <a:r>
              <a:rPr lang="en-US" sz="1060" b="1" dirty="0" smtClean="0">
                <a:solidFill>
                  <a:srgbClr val="000000"/>
                </a:solidFill>
              </a:rPr>
              <a:t>stimulus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8322" y="6102727"/>
            <a:ext cx="171072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Physiological </a:t>
            </a:r>
            <a:r>
              <a:rPr lang="en-US" sz="1060" b="1" dirty="0" smtClean="0">
                <a:solidFill>
                  <a:srgbClr val="000000"/>
                </a:solidFill>
              </a:rPr>
              <a:t>response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8322" y="6336619"/>
            <a:ext cx="60785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1947" y="1076552"/>
            <a:ext cx="115663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1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19.12  Pathway for extracellular fluid osmolarity and ADH secretion to interact.</a:t>
            </a: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1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2_unlabeled_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2921000" y="307894"/>
            <a:ext cx="3198998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5440" y="382439"/>
            <a:ext cx="131030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Osmolarity of 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extracellular ﬂuid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5740" y="1382564"/>
            <a:ext cx="143847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Osmoreceptors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6521" y="2126571"/>
            <a:ext cx="188206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Activity of neurosecretory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cells in hypothalamus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8322" y="5878360"/>
            <a:ext cx="113633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Initial </a:t>
            </a:r>
            <a:r>
              <a:rPr lang="en-US" sz="1060" b="1" dirty="0" smtClean="0">
                <a:solidFill>
                  <a:srgbClr val="000000"/>
                </a:solidFill>
              </a:rPr>
              <a:t>stimulus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8322" y="6102727"/>
            <a:ext cx="171072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Physiological </a:t>
            </a:r>
            <a:r>
              <a:rPr lang="en-US" sz="1060" b="1" dirty="0" smtClean="0">
                <a:solidFill>
                  <a:srgbClr val="000000"/>
                </a:solidFill>
              </a:rPr>
              <a:t>response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8322" y="6336619"/>
            <a:ext cx="60785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1947" y="1076552"/>
            <a:ext cx="115663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17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19.12  Pathway for extracellular fluid osmolarity and ADH secretion to interact.</a:t>
            </a: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2_unlabeled_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2921000" y="307894"/>
            <a:ext cx="3198998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5440" y="382439"/>
            <a:ext cx="131030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Osmolarity of 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extracellular ﬂuid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5740" y="1382564"/>
            <a:ext cx="143847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Osmoreceptors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6521" y="2126571"/>
            <a:ext cx="188206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Activity of neurosecretory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cells in hypothalamus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0590" y="3211363"/>
            <a:ext cx="1134163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8322" y="5878360"/>
            <a:ext cx="113633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Initial </a:t>
            </a:r>
            <a:r>
              <a:rPr lang="en-US" sz="1060" b="1" dirty="0" smtClean="0">
                <a:solidFill>
                  <a:srgbClr val="000000"/>
                </a:solidFill>
              </a:rPr>
              <a:t>stimulus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8322" y="6102727"/>
            <a:ext cx="171072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Physiological </a:t>
            </a:r>
            <a:r>
              <a:rPr lang="en-US" sz="1060" b="1" dirty="0" smtClean="0">
                <a:solidFill>
                  <a:srgbClr val="000000"/>
                </a:solidFill>
              </a:rPr>
              <a:t>response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8322" y="6336619"/>
            <a:ext cx="60785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1947" y="1076552"/>
            <a:ext cx="115663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7647" y="2899002"/>
            <a:ext cx="1390803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17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19.12  Pathway for extracellular fluid osmolarity and ADH secretion to interact.</a:t>
            </a: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51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2_unlabeled_step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2921000" y="307894"/>
            <a:ext cx="3198998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5440" y="382439"/>
            <a:ext cx="131030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Osmolarity of 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extracellular ﬂuid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5740" y="1382564"/>
            <a:ext cx="143847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Osmoreceptors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6521" y="2126571"/>
            <a:ext cx="188206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Activity of neurosecretory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cells in hypothalamus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0590" y="3211363"/>
            <a:ext cx="1134163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6665" y="4183970"/>
            <a:ext cx="1438687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Water reabsorption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8322" y="5878360"/>
            <a:ext cx="113633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Initial </a:t>
            </a:r>
            <a:r>
              <a:rPr lang="en-US" sz="1060" b="1" dirty="0" smtClean="0">
                <a:solidFill>
                  <a:srgbClr val="000000"/>
                </a:solidFill>
              </a:rPr>
              <a:t>stimulus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8322" y="6102727"/>
            <a:ext cx="171072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Physiological </a:t>
            </a:r>
            <a:r>
              <a:rPr lang="en-US" sz="1060" b="1" dirty="0" smtClean="0">
                <a:solidFill>
                  <a:srgbClr val="000000"/>
                </a:solidFill>
              </a:rPr>
              <a:t>response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8322" y="6336619"/>
            <a:ext cx="60785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1947" y="1076552"/>
            <a:ext cx="115663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7647" y="2899002"/>
            <a:ext cx="1390803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18322" y="3870552"/>
            <a:ext cx="748832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19.12  Pathway for extracellular fluid osmolarity and ADH secretion to interact.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7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9_12_unlabeled_step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2921000" y="307894"/>
            <a:ext cx="3198998" cy="6263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75440" y="382439"/>
            <a:ext cx="131030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Osmolarity of 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extracellular ﬂuid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35740" y="1382564"/>
            <a:ext cx="143847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Osmoreceptors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86521" y="2126571"/>
            <a:ext cx="188206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Activity of neurosecretory</a:t>
            </a:r>
          </a:p>
          <a:p>
            <a:pPr algn="l"/>
            <a:r>
              <a:rPr lang="en-US" sz="1060" b="1" dirty="0">
                <a:solidFill>
                  <a:srgbClr val="000000"/>
                </a:solidFill>
              </a:rPr>
              <a:t>cells in hypothalamus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0590" y="3211363"/>
            <a:ext cx="1134163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06665" y="4183970"/>
            <a:ext cx="1438687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Water reabsorption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8847" y="4820026"/>
            <a:ext cx="121228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Water excretion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28322" y="5878360"/>
            <a:ext cx="113633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Initial </a:t>
            </a:r>
            <a:r>
              <a:rPr lang="en-US" sz="1060" b="1" dirty="0" smtClean="0">
                <a:solidFill>
                  <a:srgbClr val="000000"/>
                </a:solidFill>
              </a:rPr>
              <a:t>stimulus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28322" y="6102727"/>
            <a:ext cx="171072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Physiological </a:t>
            </a:r>
            <a:r>
              <a:rPr lang="en-US" sz="1060" b="1" dirty="0" smtClean="0">
                <a:solidFill>
                  <a:srgbClr val="000000"/>
                </a:solidFill>
              </a:rPr>
              <a:t>response</a:t>
            </a:r>
            <a:endParaRPr lang="en-US" sz="106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8322" y="6336619"/>
            <a:ext cx="60785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1947" y="1076552"/>
            <a:ext cx="115663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97647" y="2899002"/>
            <a:ext cx="1390803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18322" y="3870552"/>
            <a:ext cx="748832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0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19.12  Pathway for extracellular fluid osmolarity and ADH secretion to interact.</a:t>
            </a: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7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60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Solute and Water Balance</a:t>
            </a:r>
            <a:endParaRPr lang="en-US"/>
          </a:p>
        </p:txBody>
      </p:sp>
      <p:sp>
        <p:nvSpPr>
          <p:cNvPr id="14338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Balance</a:t>
            </a:r>
          </a:p>
          <a:p>
            <a:pPr lvl="1"/>
            <a:r>
              <a:rPr lang="en-US" dirty="0" smtClean="0"/>
              <a:t>Solutes and water enter and exit plasma at the same rate</a:t>
            </a:r>
          </a:p>
          <a:p>
            <a:pPr lvl="1"/>
            <a:r>
              <a:rPr lang="en-US" dirty="0" smtClean="0"/>
              <a:t>Quantity stays the same</a:t>
            </a:r>
          </a:p>
          <a:p>
            <a:r>
              <a:rPr lang="en-US" dirty="0" smtClean="0"/>
              <a:t>Positive balance</a:t>
            </a:r>
          </a:p>
          <a:p>
            <a:pPr lvl="1"/>
            <a:r>
              <a:rPr lang="en-US" dirty="0" smtClean="0"/>
              <a:t>Solute or water enters plasma faster than it exits</a:t>
            </a:r>
          </a:p>
          <a:p>
            <a:pPr lvl="1"/>
            <a:r>
              <a:rPr lang="en-US" dirty="0" smtClean="0"/>
              <a:t>Quantity increases</a:t>
            </a:r>
          </a:p>
          <a:p>
            <a:r>
              <a:rPr lang="en-US" dirty="0" smtClean="0"/>
              <a:t>Negative balance</a:t>
            </a:r>
          </a:p>
          <a:p>
            <a:pPr lvl="1"/>
            <a:r>
              <a:rPr lang="en-US" dirty="0" smtClean="0"/>
              <a:t>Solute or water exits plasma faster than it enters</a:t>
            </a:r>
          </a:p>
          <a:p>
            <a:pPr lvl="1"/>
            <a:r>
              <a:rPr lang="en-US" dirty="0" smtClean="0"/>
              <a:t>Quantity decreases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948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2_unlabeled_step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7"/>
          <a:stretch/>
        </p:blipFill>
        <p:spPr>
          <a:xfrm>
            <a:off x="2921000" y="307894"/>
            <a:ext cx="3198998" cy="6263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5440" y="382439"/>
            <a:ext cx="131030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Osmolarity of </a:t>
            </a:r>
          </a:p>
          <a:p>
            <a:pPr algn="l"/>
            <a:r>
              <a:rPr lang="en-US" sz="1060" b="1" dirty="0"/>
              <a:t>extracellular ﬂuid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5740" y="1382564"/>
            <a:ext cx="143847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Osmoreceptors</a:t>
            </a:r>
          </a:p>
          <a:p>
            <a:pPr algn="l"/>
            <a:r>
              <a:rPr lang="en-US" sz="1060" b="1" dirty="0"/>
              <a:t>detect and respond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6521" y="2126571"/>
            <a:ext cx="188206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Activity of neurosecretory</a:t>
            </a:r>
          </a:p>
          <a:p>
            <a:pPr algn="l"/>
            <a:r>
              <a:rPr lang="en-US" sz="1060" b="1" dirty="0"/>
              <a:t>cells in hypothalamus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0590" y="3211363"/>
            <a:ext cx="1134163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ADH secretion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6665" y="4183970"/>
            <a:ext cx="1438687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Water reabsorption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8847" y="4820026"/>
            <a:ext cx="121228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Water excretion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6878" y="5351307"/>
            <a:ext cx="1223412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Conservation of</a:t>
            </a:r>
          </a:p>
          <a:p>
            <a:pPr algn="l"/>
            <a:r>
              <a:rPr lang="en-US" sz="1060" b="1" dirty="0"/>
              <a:t>body water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8322" y="5878360"/>
            <a:ext cx="113633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Initial </a:t>
            </a:r>
            <a:r>
              <a:rPr lang="en-US" sz="1060" b="1" dirty="0" smtClean="0"/>
              <a:t>stimulus</a:t>
            </a:r>
            <a:endParaRPr lang="en-US" sz="106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28322" y="6102727"/>
            <a:ext cx="171072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Physiological </a:t>
            </a:r>
            <a:r>
              <a:rPr lang="en-US" sz="1060" b="1" dirty="0" smtClean="0"/>
              <a:t>response</a:t>
            </a:r>
            <a:endParaRPr lang="en-US" sz="106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128322" y="6336619"/>
            <a:ext cx="607859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Result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23223" y="2857046"/>
            <a:ext cx="787395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dirty="0"/>
              <a:t>Negative</a:t>
            </a:r>
          </a:p>
          <a:p>
            <a:pPr algn="l"/>
            <a:r>
              <a:rPr lang="en-US" sz="1060" b="1" dirty="0"/>
              <a:t>feedback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11947" y="1076552"/>
            <a:ext cx="1156635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/>
              <a:t>Hypothalamus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7647" y="2899002"/>
            <a:ext cx="1390803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/>
              <a:t>Posterior pituitary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18322" y="3870552"/>
            <a:ext cx="748832" cy="255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0" b="1" i="1" dirty="0"/>
              <a:t>Kidneys</a:t>
            </a:r>
          </a:p>
        </p:txBody>
      </p:sp>
      <p:sp>
        <p:nvSpPr>
          <p:cNvPr id="2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19.12  Pathway for extracellular fluid osmolarity and ADH secretion to interact.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8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52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3_unlabeled_step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8"/>
          <a:stretch/>
        </p:blipFill>
        <p:spPr>
          <a:xfrm>
            <a:off x="2743200" y="282471"/>
            <a:ext cx="3639312" cy="6453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941" y="368541"/>
            <a:ext cx="481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2701" y="369196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Blood 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2341" y="1210624"/>
            <a:ext cx="14266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Baroreceptors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9519" y="2902668"/>
            <a:ext cx="787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Negative</a:t>
            </a:r>
          </a:p>
          <a:p>
            <a:pPr algn="ctr"/>
            <a:r>
              <a:rPr lang="en-US" sz="1050" b="1" dirty="0">
                <a:solidFill>
                  <a:srgbClr val="000000"/>
                </a:solidFill>
              </a:rPr>
              <a:t>feedback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10999" y="2236550"/>
            <a:ext cx="18661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Activity of neurosecretory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cells in hypothalamus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5735" y="3344773"/>
            <a:ext cx="1125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2716" y="4339610"/>
            <a:ext cx="1426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Water reabsorption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8169" y="4990836"/>
            <a:ext cx="12027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Water excretion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78892" y="5523895"/>
            <a:ext cx="12105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Conservation of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blood volume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41790" y="6038124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Initial </a:t>
            </a:r>
            <a:r>
              <a:rPr lang="en-US" sz="1050" b="1" dirty="0" smtClean="0">
                <a:solidFill>
                  <a:srgbClr val="000000"/>
                </a:solidFill>
              </a:rPr>
              <a:t>stimulus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0559" y="6269369"/>
            <a:ext cx="16887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Physiological </a:t>
            </a:r>
            <a:r>
              <a:rPr lang="en-US" sz="1050" b="1" dirty="0" smtClean="0">
                <a:solidFill>
                  <a:srgbClr val="000000"/>
                </a:solidFill>
              </a:rPr>
              <a:t>response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1319" y="1917979"/>
            <a:ext cx="1147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1106" y="3033459"/>
            <a:ext cx="13797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20603" y="4021900"/>
            <a:ext cx="7438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40322" y="6506435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19.13  Effects of arterial and cardiac baroreceptors on </a:t>
            </a:r>
            <a:r>
              <a:rPr lang="en-US" sz="1200" b="1" dirty="0" smtClean="0">
                <a:solidFill>
                  <a:srgbClr val="000000"/>
                </a:solidFill>
              </a:rPr>
              <a:t>ADH.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1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31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3_unlabeled_step0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8"/>
          <a:stretch/>
        </p:blipFill>
        <p:spPr>
          <a:xfrm>
            <a:off x="2743200" y="282471"/>
            <a:ext cx="3639312" cy="6453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941" y="368541"/>
            <a:ext cx="481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2701" y="369196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Blood volume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41790" y="6038124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Initial </a:t>
            </a:r>
            <a:r>
              <a:rPr lang="en-US" sz="1050" b="1" dirty="0" smtClean="0">
                <a:solidFill>
                  <a:srgbClr val="000000"/>
                </a:solidFill>
              </a:rPr>
              <a:t>stimulus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0559" y="6269369"/>
            <a:ext cx="16887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Physiological </a:t>
            </a:r>
            <a:r>
              <a:rPr lang="en-US" sz="1050" b="1" dirty="0" smtClean="0">
                <a:solidFill>
                  <a:srgbClr val="000000"/>
                </a:solidFill>
              </a:rPr>
              <a:t>response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40322" y="6506435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2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19.13  Effects of arterial and cardiac baroreceptors on ADH.</a:t>
            </a: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2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21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3_unlabeled_step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8"/>
          <a:stretch/>
        </p:blipFill>
        <p:spPr>
          <a:xfrm>
            <a:off x="2743200" y="282471"/>
            <a:ext cx="3639312" cy="6453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941" y="368541"/>
            <a:ext cx="481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2701" y="369196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Blood 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2341" y="1210624"/>
            <a:ext cx="14266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Baroreceptors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41790" y="6038124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Initial </a:t>
            </a:r>
            <a:r>
              <a:rPr lang="en-US" sz="1050" b="1" dirty="0" smtClean="0">
                <a:solidFill>
                  <a:srgbClr val="000000"/>
                </a:solidFill>
              </a:rPr>
              <a:t>stimulus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0559" y="6269369"/>
            <a:ext cx="16887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Physiological </a:t>
            </a:r>
            <a:r>
              <a:rPr lang="en-US" sz="1050" b="1" dirty="0" smtClean="0">
                <a:solidFill>
                  <a:srgbClr val="000000"/>
                </a:solidFill>
              </a:rPr>
              <a:t>response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1319" y="1917979"/>
            <a:ext cx="1147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40322" y="6506435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4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19.13  Effects of arterial and cardiac baroreceptors on ADH.</a:t>
            </a: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3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05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3_unlabeled_step0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8"/>
          <a:stretch/>
        </p:blipFill>
        <p:spPr>
          <a:xfrm>
            <a:off x="2743200" y="282471"/>
            <a:ext cx="3639312" cy="6453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941" y="368541"/>
            <a:ext cx="481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2701" y="369196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Blood 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2341" y="1210624"/>
            <a:ext cx="14266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Baroreceptors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10999" y="2236550"/>
            <a:ext cx="18661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Activity of neurosecretory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cells in hypothalamus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41790" y="6038124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Initial </a:t>
            </a:r>
            <a:r>
              <a:rPr lang="en-US" sz="1050" b="1" dirty="0" smtClean="0">
                <a:solidFill>
                  <a:srgbClr val="000000"/>
                </a:solidFill>
              </a:rPr>
              <a:t>stimulus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0559" y="6269369"/>
            <a:ext cx="16887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Physiological </a:t>
            </a:r>
            <a:r>
              <a:rPr lang="en-US" sz="1050" b="1" dirty="0" smtClean="0">
                <a:solidFill>
                  <a:srgbClr val="000000"/>
                </a:solidFill>
              </a:rPr>
              <a:t>response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1319" y="1917979"/>
            <a:ext cx="1147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40322" y="6506435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15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19.13  Effects of arterial and cardiac baroreceptors on ADH.</a:t>
            </a: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4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59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3_unlabeled_step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8"/>
          <a:stretch/>
        </p:blipFill>
        <p:spPr>
          <a:xfrm>
            <a:off x="2743200" y="282471"/>
            <a:ext cx="3639312" cy="6453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941" y="368541"/>
            <a:ext cx="481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2701" y="369196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Blood 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2341" y="1210624"/>
            <a:ext cx="14266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Baroreceptors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10999" y="2236550"/>
            <a:ext cx="18661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Activity of neurosecretory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cells in hypothalamus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5735" y="3344773"/>
            <a:ext cx="1125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41790" y="6038124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Initial </a:t>
            </a:r>
            <a:r>
              <a:rPr lang="en-US" sz="1050" b="1" dirty="0" smtClean="0">
                <a:solidFill>
                  <a:srgbClr val="000000"/>
                </a:solidFill>
              </a:rPr>
              <a:t>stimulus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0559" y="6269369"/>
            <a:ext cx="16887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Physiological </a:t>
            </a:r>
            <a:r>
              <a:rPr lang="en-US" sz="1050" b="1" dirty="0" smtClean="0">
                <a:solidFill>
                  <a:srgbClr val="000000"/>
                </a:solidFill>
              </a:rPr>
              <a:t>response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1319" y="1917979"/>
            <a:ext cx="1147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1106" y="3033459"/>
            <a:ext cx="13797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40322" y="6506435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1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19.13  Effects of arterial and cardiac baroreceptors on ADH.</a:t>
            </a: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5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1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3_unlabeled_step0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8"/>
          <a:stretch/>
        </p:blipFill>
        <p:spPr>
          <a:xfrm>
            <a:off x="2743200" y="282471"/>
            <a:ext cx="3639312" cy="6453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941" y="368541"/>
            <a:ext cx="481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2701" y="369196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Blood 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2341" y="1210624"/>
            <a:ext cx="14266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Baroreceptors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10999" y="2236550"/>
            <a:ext cx="18661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Activity of neurosecretory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cells in hypothalamus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5735" y="3344773"/>
            <a:ext cx="1125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2716" y="4339610"/>
            <a:ext cx="1426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Water reabsorption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41790" y="6038124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Initial </a:t>
            </a:r>
            <a:r>
              <a:rPr lang="en-US" sz="1050" b="1" dirty="0" smtClean="0">
                <a:solidFill>
                  <a:srgbClr val="000000"/>
                </a:solidFill>
              </a:rPr>
              <a:t>stimulus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0559" y="6269369"/>
            <a:ext cx="16887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Physiological </a:t>
            </a:r>
            <a:r>
              <a:rPr lang="en-US" sz="1050" b="1" dirty="0" smtClean="0">
                <a:solidFill>
                  <a:srgbClr val="000000"/>
                </a:solidFill>
              </a:rPr>
              <a:t>response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1319" y="1917979"/>
            <a:ext cx="1147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1106" y="3033459"/>
            <a:ext cx="13797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20603" y="4021900"/>
            <a:ext cx="7438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40322" y="6506435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19.13  Effects of arterial and cardiac baroreceptors on ADH.</a:t>
            </a: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6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46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3_unlabeled_step0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8"/>
          <a:stretch/>
        </p:blipFill>
        <p:spPr>
          <a:xfrm>
            <a:off x="2743200" y="282471"/>
            <a:ext cx="3639312" cy="6453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941" y="368541"/>
            <a:ext cx="481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2701" y="369196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Blood 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2341" y="1210624"/>
            <a:ext cx="14266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Baroreceptors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10999" y="2236550"/>
            <a:ext cx="18661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Activity of neurosecretory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cells in hypothalamus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5735" y="3344773"/>
            <a:ext cx="1125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2716" y="4339610"/>
            <a:ext cx="1426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Water reabsorption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8169" y="4990836"/>
            <a:ext cx="12027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Water excretion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41790" y="6038124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Initial </a:t>
            </a:r>
            <a:r>
              <a:rPr lang="en-US" sz="1050" b="1" dirty="0" smtClean="0">
                <a:solidFill>
                  <a:srgbClr val="000000"/>
                </a:solidFill>
              </a:rPr>
              <a:t>stimulus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0559" y="6269369"/>
            <a:ext cx="16887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Physiological </a:t>
            </a:r>
            <a:r>
              <a:rPr lang="en-US" sz="1050" b="1" dirty="0" smtClean="0">
                <a:solidFill>
                  <a:srgbClr val="000000"/>
                </a:solidFill>
              </a:rPr>
              <a:t>response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1319" y="1917979"/>
            <a:ext cx="1147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1106" y="3033459"/>
            <a:ext cx="13797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20603" y="4021900"/>
            <a:ext cx="7438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40322" y="6506435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19.13  Effects of arterial and cardiac baroreceptors on ADH.</a:t>
            </a: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7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69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9_13_unlabeled_step0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8"/>
          <a:stretch/>
        </p:blipFill>
        <p:spPr>
          <a:xfrm>
            <a:off x="2743200" y="282471"/>
            <a:ext cx="3639312" cy="6453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941" y="368541"/>
            <a:ext cx="481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2701" y="369196"/>
            <a:ext cx="1082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Blood 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2341" y="1210624"/>
            <a:ext cx="14266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Baroreceptors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detect and respond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9519" y="2902668"/>
            <a:ext cx="787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Negative</a:t>
            </a:r>
          </a:p>
          <a:p>
            <a:pPr algn="ctr"/>
            <a:r>
              <a:rPr lang="en-US" sz="1050" b="1" dirty="0">
                <a:solidFill>
                  <a:srgbClr val="000000"/>
                </a:solidFill>
              </a:rPr>
              <a:t>feedback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10999" y="2236550"/>
            <a:ext cx="18661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Activity of neurosecretory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cells in hypothalamus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5735" y="3344773"/>
            <a:ext cx="1125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ADH secretion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12716" y="4339610"/>
            <a:ext cx="14269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Water reabsorption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8169" y="4990836"/>
            <a:ext cx="12027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Water excretion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78892" y="5523895"/>
            <a:ext cx="12105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Conservation of</a:t>
            </a:r>
          </a:p>
          <a:p>
            <a:pPr algn="l"/>
            <a:r>
              <a:rPr lang="en-US" sz="1050" b="1" dirty="0">
                <a:solidFill>
                  <a:srgbClr val="000000"/>
                </a:solidFill>
              </a:rPr>
              <a:t>blood volume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41790" y="6038124"/>
            <a:ext cx="1133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b="1" dirty="0">
                <a:solidFill>
                  <a:srgbClr val="000000"/>
                </a:solidFill>
              </a:rPr>
              <a:t>Initial </a:t>
            </a:r>
            <a:r>
              <a:rPr lang="en-US" sz="1050" b="1" dirty="0" smtClean="0">
                <a:solidFill>
                  <a:srgbClr val="000000"/>
                </a:solidFill>
              </a:rPr>
              <a:t>stimulus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0559" y="6269369"/>
            <a:ext cx="16887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</a:rPr>
              <a:t>Physiological </a:t>
            </a:r>
            <a:r>
              <a:rPr lang="en-US" sz="1050" b="1" dirty="0" smtClean="0">
                <a:solidFill>
                  <a:srgbClr val="000000"/>
                </a:solidFill>
              </a:rPr>
              <a:t>response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1319" y="1917979"/>
            <a:ext cx="1147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Hypothalamus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1106" y="3033459"/>
            <a:ext cx="13797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Posterior pituitary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20603" y="4021900"/>
            <a:ext cx="7438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solidFill>
                  <a:srgbClr val="000000"/>
                </a:solidFill>
              </a:rPr>
              <a:t>Kidneys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40322" y="6506435"/>
            <a:ext cx="6078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000000"/>
                </a:solidFill>
              </a:rPr>
              <a:t>Result</a:t>
            </a:r>
          </a:p>
        </p:txBody>
      </p:sp>
      <p:sp>
        <p:nvSpPr>
          <p:cNvPr id="23" name="Rectangle 3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19.13  Effects of arterial and cardiac baroreceptors on ADH.</a:t>
            </a: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8463255" y="113574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/>
            <a:r>
              <a:rPr lang="en-US" sz="1200" b="1" dirty="0">
                <a:cs typeface="Arial" charset="0"/>
              </a:rPr>
              <a:t>Slide </a:t>
            </a:r>
            <a:r>
              <a:rPr lang="en-US" sz="1200" b="1" dirty="0" smtClean="0">
                <a:cs typeface="Arial" charset="0"/>
              </a:rPr>
              <a:t>8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62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Role of the Medullary Osmotic Gradient in Water Reabsorption in the Distal Tubule and Collecting Duct</a:t>
            </a:r>
            <a:endParaRPr lang="en-US"/>
          </a:p>
        </p:txBody>
      </p:sp>
      <p:sp>
        <p:nvSpPr>
          <p:cNvPr id="141314" name="Rectangle 20"/>
          <p:cNvSpPr>
            <a:spLocks noGrp="1" noChangeArrowheads="1"/>
          </p:cNvSpPr>
          <p:nvPr>
            <p:ph idx="1"/>
          </p:nvPr>
        </p:nvSpPr>
        <p:spPr>
          <a:xfrm>
            <a:off x="301625" y="1701769"/>
            <a:ext cx="8537575" cy="4770505"/>
          </a:xfrm>
        </p:spPr>
        <p:txBody>
          <a:bodyPr/>
          <a:lstStyle/>
          <a:p>
            <a:r>
              <a:rPr lang="en-US" dirty="0" smtClean="0"/>
              <a:t>Regulating water excretion by changing GFR</a:t>
            </a:r>
          </a:p>
          <a:p>
            <a:pPr lvl="1"/>
            <a:r>
              <a:rPr lang="en-US" dirty="0" smtClean="0"/>
              <a:t>GFR is normally </a:t>
            </a:r>
            <a:r>
              <a:rPr lang="en-US" dirty="0" err="1" smtClean="0"/>
              <a:t>autoregulated</a:t>
            </a:r>
            <a:endParaRPr lang="en-US" dirty="0" smtClean="0"/>
          </a:p>
          <a:p>
            <a:pPr lvl="1"/>
            <a:r>
              <a:rPr lang="en-US" dirty="0" smtClean="0"/>
              <a:t>If blood pressure drops to less than 80 mm Hg</a:t>
            </a:r>
          </a:p>
          <a:p>
            <a:pPr lvl="2"/>
            <a:r>
              <a:rPr lang="en-US" dirty="0" smtClean="0"/>
              <a:t>Decrease in GFR</a:t>
            </a:r>
          </a:p>
          <a:p>
            <a:pPr lvl="2"/>
            <a:r>
              <a:rPr lang="en-US" dirty="0" smtClean="0"/>
              <a:t>Decrease in water filtered</a:t>
            </a:r>
          </a:p>
          <a:p>
            <a:pPr lvl="2"/>
            <a:r>
              <a:rPr lang="en-US" dirty="0" smtClean="0"/>
              <a:t>Decrease in water excretion</a:t>
            </a:r>
          </a:p>
          <a:p>
            <a:pPr lvl="1"/>
            <a:r>
              <a:rPr lang="en-US" dirty="0" smtClean="0"/>
              <a:t>If blood pressure increases to more than 180 mm Hg</a:t>
            </a:r>
          </a:p>
          <a:p>
            <a:pPr lvl="2"/>
            <a:r>
              <a:rPr lang="en-US" dirty="0" smtClean="0"/>
              <a:t>Increase in GFR</a:t>
            </a:r>
          </a:p>
          <a:p>
            <a:pPr lvl="2"/>
            <a:r>
              <a:rPr lang="en-US" dirty="0" smtClean="0"/>
              <a:t>Increase in water filtered</a:t>
            </a:r>
          </a:p>
          <a:p>
            <a:pPr lvl="2"/>
            <a:r>
              <a:rPr lang="en-US" dirty="0" smtClean="0"/>
              <a:t>Increase in water excretion</a:t>
            </a:r>
          </a:p>
          <a:p>
            <a:pPr lvl="2"/>
            <a:r>
              <a:rPr lang="en-US" dirty="0" smtClean="0"/>
              <a:t>Occurs only in pathological circumstances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1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Figure 19.2  The concept of balance.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21" name="Picture 20" descr="figure_19_02_unlabel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7"/>
          <a:stretch/>
        </p:blipFill>
        <p:spPr>
          <a:xfrm>
            <a:off x="271272" y="716280"/>
            <a:ext cx="8601456" cy="5206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7122" y="996333"/>
            <a:ext cx="870873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Input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38277" y="996333"/>
            <a:ext cx="1104820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Output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66670" y="656923"/>
            <a:ext cx="870873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Input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56877" y="1346691"/>
            <a:ext cx="1104820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Output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0532" y="1346690"/>
            <a:ext cx="870873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Input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42636" y="645972"/>
            <a:ext cx="1104820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Output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5998" y="4248100"/>
            <a:ext cx="1620299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No change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98182" y="3197023"/>
            <a:ext cx="1324506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Increase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78570" y="5540047"/>
            <a:ext cx="2385632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Positive balance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9065" y="5540045"/>
            <a:ext cx="1339864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 Balance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06550" y="5540048"/>
            <a:ext cx="2479293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Negative balance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29225" y="4992611"/>
            <a:ext cx="1433937" cy="429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90" b="1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46654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Solute and Water Balance</a:t>
            </a:r>
            <a:endParaRPr lang="en-US"/>
          </a:p>
        </p:txBody>
      </p:sp>
      <p:sp>
        <p:nvSpPr>
          <p:cNvPr id="18434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Cells in late distal tubules and collecting ducts that regulate balance</a:t>
            </a:r>
          </a:p>
          <a:p>
            <a:pPr lvl="1"/>
            <a:r>
              <a:rPr lang="en-US" dirty="0" smtClean="0"/>
              <a:t>Principal cells</a:t>
            </a:r>
          </a:p>
          <a:p>
            <a:pPr lvl="2"/>
            <a:r>
              <a:rPr lang="en-US" dirty="0" smtClean="0"/>
              <a:t>Water</a:t>
            </a:r>
          </a:p>
          <a:p>
            <a:pPr lvl="2"/>
            <a:r>
              <a:rPr lang="en-US" dirty="0" smtClean="0"/>
              <a:t>Electrolytes</a:t>
            </a:r>
          </a:p>
          <a:p>
            <a:pPr lvl="1"/>
            <a:r>
              <a:rPr lang="en-US" dirty="0" smtClean="0"/>
              <a:t>Intercalated cells</a:t>
            </a:r>
          </a:p>
          <a:p>
            <a:pPr lvl="2"/>
            <a:r>
              <a:rPr lang="en-US" dirty="0" smtClean="0"/>
              <a:t>Acid-base 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3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19.2	Water Balance</a:t>
            </a:r>
            <a:endParaRPr lang="en-US"/>
          </a:p>
        </p:txBody>
      </p:sp>
      <p:sp>
        <p:nvSpPr>
          <p:cNvPr id="20482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Osmolarity and the movement of water</a:t>
            </a:r>
          </a:p>
          <a:p>
            <a:r>
              <a:rPr lang="en-US" dirty="0" smtClean="0"/>
              <a:t>Water reabsorption in the proximal tubule</a:t>
            </a:r>
          </a:p>
          <a:p>
            <a:r>
              <a:rPr lang="en-US" dirty="0" smtClean="0"/>
              <a:t>Establishment of the medullary osmotic gradient</a:t>
            </a:r>
          </a:p>
          <a:p>
            <a:r>
              <a:rPr lang="en-US" dirty="0" smtClean="0"/>
              <a:t>Role of the medullary osmotic gradient in water reabsorption in the distal tubule and collecting 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393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4054</Words>
  <Application>Microsoft Macintosh PowerPoint</Application>
  <PresentationFormat>On-screen Show (4:3)</PresentationFormat>
  <Paragraphs>1767</Paragraphs>
  <Slides>69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Blank Presentation</vt:lpstr>
      <vt:lpstr>The Urinary System: Fluid and Electrolyte Balance</vt:lpstr>
      <vt:lpstr>Chapter Outline</vt:lpstr>
      <vt:lpstr>19.1 The Concept of Balance</vt:lpstr>
      <vt:lpstr>Factors Affecting the Plasma Composition</vt:lpstr>
      <vt:lpstr>Figure 19.1  Material exchanges affecting plasma content.</vt:lpstr>
      <vt:lpstr>Solute and Water Balance</vt:lpstr>
      <vt:lpstr>Figure 19.2  The concept of balance.</vt:lpstr>
      <vt:lpstr>Solute and Water Balance</vt:lpstr>
      <vt:lpstr>19.2 Water Balance</vt:lpstr>
      <vt:lpstr>Water Balance</vt:lpstr>
      <vt:lpstr>Water Balance</vt:lpstr>
      <vt:lpstr>Figure 19.3  Factors affecting water balance.</vt:lpstr>
      <vt:lpstr>Osmolarity and the Movement of Water</vt:lpstr>
      <vt:lpstr>Osmolarity and the Movement of Water</vt:lpstr>
      <vt:lpstr>Osmolarity and the Movement of Water</vt:lpstr>
      <vt:lpstr>Water Reabsorption in the Proximal Tubule</vt:lpstr>
      <vt:lpstr>Figure 19.4  Mechanism of sodium reabsorption in the proximal tubule.</vt:lpstr>
      <vt:lpstr>Figure 19.5  Mechanism of water reabsorption.</vt:lpstr>
      <vt:lpstr>Figure 19.5  Mechanism of water reabsorption.</vt:lpstr>
      <vt:lpstr>Figure 19.5  Mechanism of water reabsorption.</vt:lpstr>
      <vt:lpstr>Figure 19.5  Mechanism of water reabsorption.</vt:lpstr>
      <vt:lpstr>Establishment of the Medullary Osmotic Gradient</vt:lpstr>
      <vt:lpstr>Figure 19.6  The medullary osmotic gradient.</vt:lpstr>
      <vt:lpstr>Establishment of the Medullary Osmotic Gradient</vt:lpstr>
      <vt:lpstr>Establishment of the Medullary Osmotic Gradient</vt:lpstr>
      <vt:lpstr>Establishment of the Medullary Osmotic Gradient</vt:lpstr>
      <vt:lpstr>Figure 19.7  How the countercurrent multiplier establishes the medullary osmotic gradient.</vt:lpstr>
      <vt:lpstr>Figure 19.7  How the countercurrent multiplier establishes the medullary osmotic gradient.</vt:lpstr>
      <vt:lpstr>Figure 19.7  How the countercurrent multiplier establishes the medullary osmotic gradient.</vt:lpstr>
      <vt:lpstr>Figure 19.7  How the countercurrent multiplier establishes the medullary osmotic gradient.</vt:lpstr>
      <vt:lpstr>Figure 19.7  How the countercurrent multiplier establishes the medullary osmotic gradient.</vt:lpstr>
      <vt:lpstr>Figure 19.7  How the countercurrent multiplier establishes the medullary osmotic gradient.</vt:lpstr>
      <vt:lpstr>Figure 19.7  How the countercurrent multiplier establishes the medullary osmotic gradient.</vt:lpstr>
      <vt:lpstr>Figure 19.7  How the countercurrent multiplier establishes the medullary osmotic gradient.</vt:lpstr>
      <vt:lpstr>Figure 19.7  How the countercurrent multiplier establishes the medullary osmotic gradient.</vt:lpstr>
      <vt:lpstr>Establishment of the Medullary Osmotic Gradient</vt:lpstr>
      <vt:lpstr>Figure 19.8  Contribution of urea to the medullary osmotic gradient.</vt:lpstr>
      <vt:lpstr>Establishment of the Medullary Osmotic Gradient</vt:lpstr>
      <vt:lpstr>Figure 19.9  How the vasa recta prevents the dissipation of the medullary osmotic gradient.</vt:lpstr>
      <vt:lpstr>Role of the Medullary Osmotic Gradient in Water Reabsorption in the Distal Tubule and Collecting Duct</vt:lpstr>
      <vt:lpstr>Role of the Medullary Osmotic Gradient in Water Reabsorption in the Distal Tubule and Collecting Duct</vt:lpstr>
      <vt:lpstr>Role of the Medullary Osmotic Gradient in Water Reabsorption in the Distal Tubule and Collecting Duct</vt:lpstr>
      <vt:lpstr>Role of the Medullary Osmotic Gradient in Water Reabsorption in the Distal Tubule and Collecting Duct</vt:lpstr>
      <vt:lpstr>Figure 19.10  Water reabsorption across the late distal tubule and collecting duct.</vt:lpstr>
      <vt:lpstr>Role of the Medullary Osmotic Gradient in Water Reabsorption in the Distal Tubule and Collecting Duct</vt:lpstr>
      <vt:lpstr>Role of the Medullary Osmotic Gradient in Water Reabsorption in the Distal Tubule and Collecting Duct</vt:lpstr>
      <vt:lpstr>Figure 19.11  Effects of ADH on principal cells lining the late distal tubules and collecting ducts.</vt:lpstr>
      <vt:lpstr>Figure 19.11  Effects of ADH on principal cells lining the late distal tubules and collecting ducts.</vt:lpstr>
      <vt:lpstr>Figure 19.11  Effects of ADH on principal cells lining the late distal tubules and collecting ducts.</vt:lpstr>
      <vt:lpstr>Figure 19.11  Effects of ADH on principal cells lining the late distal tubules and collecting ducts.</vt:lpstr>
      <vt:lpstr>Figure 19.11  Effects of ADH on principal cells lining the late distal tubules and collecting ducts.</vt:lpstr>
      <vt:lpstr>Role of the Medullary Osmotic Gradient in Water Reabsorption in the Distal Tubule and Collecting Duct</vt:lpstr>
      <vt:lpstr>Figure 19.12  Pathway for extracellular fluid osmolarity and ADH secretion to interact.</vt:lpstr>
      <vt:lpstr>Figure 19.12  Pathway for extracellular fluid osmolarity and ADH secretion to interact.</vt:lpstr>
      <vt:lpstr>Figure 19.12  Pathway for extracellular fluid osmolarity and ADH secretion to interact.</vt:lpstr>
      <vt:lpstr>Figure 19.12  Pathway for extracellular fluid osmolarity and ADH secretion to interact.</vt:lpstr>
      <vt:lpstr>Figure 19.12  Pathway for extracellular fluid osmolarity and ADH secretion to interact.</vt:lpstr>
      <vt:lpstr>Figure 19.12  Pathway for extracellular fluid osmolarity and ADH secretion to interact.</vt:lpstr>
      <vt:lpstr>Figure 19.12  Pathway for extracellular fluid osmolarity and ADH secretion to interact.</vt:lpstr>
      <vt:lpstr>Figure 19.12  Pathway for extracellular fluid osmolarity and ADH secretion to interact.</vt:lpstr>
      <vt:lpstr>Figure 19.13  Effects of arterial and cardiac baroreceptors on ADH.</vt:lpstr>
      <vt:lpstr>Figure 19.13  Effects of arterial and cardiac baroreceptors on ADH.</vt:lpstr>
      <vt:lpstr>Figure 19.13  Effects of arterial and cardiac baroreceptors on ADH.</vt:lpstr>
      <vt:lpstr>Figure 19.13  Effects of arterial and cardiac baroreceptors on ADH.</vt:lpstr>
      <vt:lpstr>Figure 19.13  Effects of arterial and cardiac baroreceptors on ADH.</vt:lpstr>
      <vt:lpstr>Figure 19.13  Effects of arterial and cardiac baroreceptors on ADH.</vt:lpstr>
      <vt:lpstr>Figure 19.13  Effects of arterial and cardiac baroreceptors on ADH.</vt:lpstr>
      <vt:lpstr>Figure 19.13  Effects of arterial and cardiac baroreceptors on ADH.</vt:lpstr>
      <vt:lpstr>Role of the Medullary Osmotic Gradient in Water Reabsorption in the Distal Tubule and Collecting Duct</vt:lpstr>
    </vt:vector>
  </TitlesOfParts>
  <Company>PMG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PMG</dc:creator>
  <cp:lastModifiedBy>Premedia media</cp:lastModifiedBy>
  <cp:revision>51</cp:revision>
  <dcterms:created xsi:type="dcterms:W3CDTF">2012-07-13T15:05:13Z</dcterms:created>
  <dcterms:modified xsi:type="dcterms:W3CDTF">2016-02-29T11:33:35Z</dcterms:modified>
</cp:coreProperties>
</file>